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comments/comment4.xml" ContentType="application/vnd.openxmlformats-officedocument.presentationml.comments+xml"/>
  <Override PartName="/ppt/comments/comment5.xml" ContentType="application/vnd.openxmlformats-officedocument.presentationml.comments+xml"/>
  <Override PartName="/ppt/comments/comment6.xml" ContentType="application/vnd.openxmlformats-officedocument.presentationml.comments+xml"/>
  <Override PartName="/ppt/comments/comment7.xml" ContentType="application/vnd.openxmlformats-officedocument.presentationml.comments+xml"/>
  <Override PartName="/ppt/comments/comment8.xml" ContentType="application/vnd.openxmlformats-officedocument.presentationml.comments+xml"/>
  <Override PartName="/ppt/comments/comment9.xml" ContentType="application/vnd.openxmlformats-officedocument.presentationml.comments+xml"/>
  <Override PartName="/ppt/comments/comment10.xml" ContentType="application/vnd.openxmlformats-officedocument.presentationml.comments+xml"/>
  <Override PartName="/ppt/comments/comment11.xml" ContentType="application/vnd.openxmlformats-officedocument.presentationml.comment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comment12.xml" ContentType="application/vnd.openxmlformats-officedocument.presentationml.comments+xml"/>
  <Override PartName="/ppt/comments/comment13.xml" ContentType="application/vnd.openxmlformats-officedocument.presentationml.comments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notesMasterIdLst>
    <p:notesMasterId r:id="rId174"/>
  </p:notesMasterIdLst>
  <p:sldIdLst>
    <p:sldId id="257" r:id="rId3"/>
    <p:sldId id="289" r:id="rId4"/>
    <p:sldId id="423" r:id="rId5"/>
    <p:sldId id="259" r:id="rId6"/>
    <p:sldId id="496" r:id="rId7"/>
    <p:sldId id="419" r:id="rId8"/>
    <p:sldId id="511" r:id="rId9"/>
    <p:sldId id="418" r:id="rId10"/>
    <p:sldId id="421" r:id="rId11"/>
    <p:sldId id="422" r:id="rId12"/>
    <p:sldId id="512" r:id="rId13"/>
    <p:sldId id="370" r:id="rId14"/>
    <p:sldId id="260" r:id="rId15"/>
    <p:sldId id="258" r:id="rId16"/>
    <p:sldId id="513" r:id="rId17"/>
    <p:sldId id="439" r:id="rId18"/>
    <p:sldId id="441" r:id="rId19"/>
    <p:sldId id="519" r:id="rId20"/>
    <p:sldId id="517" r:id="rId21"/>
    <p:sldId id="498" r:id="rId22"/>
    <p:sldId id="262" r:id="rId23"/>
    <p:sldId id="516" r:id="rId24"/>
    <p:sldId id="518" r:id="rId25"/>
    <p:sldId id="264" r:id="rId26"/>
    <p:sldId id="442" r:id="rId27"/>
    <p:sldId id="443" r:id="rId28"/>
    <p:sldId id="660" r:id="rId29"/>
    <p:sldId id="444" r:id="rId30"/>
    <p:sldId id="446" r:id="rId31"/>
    <p:sldId id="437" r:id="rId32"/>
    <p:sldId id="657" r:id="rId33"/>
    <p:sldId id="658" r:id="rId34"/>
    <p:sldId id="447" r:id="rId35"/>
    <p:sldId id="450" r:id="rId36"/>
    <p:sldId id="449" r:id="rId37"/>
    <p:sldId id="452" r:id="rId38"/>
    <p:sldId id="453" r:id="rId39"/>
    <p:sldId id="454" r:id="rId40"/>
    <p:sldId id="455" r:id="rId41"/>
    <p:sldId id="456" r:id="rId42"/>
    <p:sldId id="596" r:id="rId43"/>
    <p:sldId id="459" r:id="rId44"/>
    <p:sldId id="457" r:id="rId45"/>
    <p:sldId id="458" r:id="rId46"/>
    <p:sldId id="597" r:id="rId47"/>
    <p:sldId id="460" r:id="rId48"/>
    <p:sldId id="461" r:id="rId49"/>
    <p:sldId id="462" r:id="rId50"/>
    <p:sldId id="463" r:id="rId51"/>
    <p:sldId id="464" r:id="rId52"/>
    <p:sldId id="465" r:id="rId53"/>
    <p:sldId id="466" r:id="rId54"/>
    <p:sldId id="467" r:id="rId55"/>
    <p:sldId id="550" r:id="rId56"/>
    <p:sldId id="560" r:id="rId57"/>
    <p:sldId id="561" r:id="rId58"/>
    <p:sldId id="562" r:id="rId59"/>
    <p:sldId id="563" r:id="rId60"/>
    <p:sldId id="564" r:id="rId61"/>
    <p:sldId id="487" r:id="rId62"/>
    <p:sldId id="565" r:id="rId63"/>
    <p:sldId id="566" r:id="rId64"/>
    <p:sldId id="567" r:id="rId65"/>
    <p:sldId id="568" r:id="rId66"/>
    <p:sldId id="569" r:id="rId67"/>
    <p:sldId id="595" r:id="rId68"/>
    <p:sldId id="570" r:id="rId69"/>
    <p:sldId id="571" r:id="rId70"/>
    <p:sldId id="594" r:id="rId71"/>
    <p:sldId id="572" r:id="rId72"/>
    <p:sldId id="573" r:id="rId73"/>
    <p:sldId id="574" r:id="rId74"/>
    <p:sldId id="575" r:id="rId75"/>
    <p:sldId id="576" r:id="rId76"/>
    <p:sldId id="577" r:id="rId77"/>
    <p:sldId id="578" r:id="rId78"/>
    <p:sldId id="579" r:id="rId79"/>
    <p:sldId id="488" r:id="rId80"/>
    <p:sldId id="580" r:id="rId81"/>
    <p:sldId id="311" r:id="rId82"/>
    <p:sldId id="522" r:id="rId83"/>
    <p:sldId id="312" r:id="rId84"/>
    <p:sldId id="313" r:id="rId85"/>
    <p:sldId id="315" r:id="rId86"/>
    <p:sldId id="331" r:id="rId87"/>
    <p:sldId id="581" r:id="rId88"/>
    <p:sldId id="490" r:id="rId89"/>
    <p:sldId id="491" r:id="rId90"/>
    <p:sldId id="492" r:id="rId91"/>
    <p:sldId id="493" r:id="rId92"/>
    <p:sldId id="494" r:id="rId93"/>
    <p:sldId id="495" r:id="rId94"/>
    <p:sldId id="371" r:id="rId95"/>
    <p:sldId id="427" r:id="rId96"/>
    <p:sldId id="349" r:id="rId97"/>
    <p:sldId id="431" r:id="rId98"/>
    <p:sldId id="429" r:id="rId99"/>
    <p:sldId id="430" r:id="rId100"/>
    <p:sldId id="432" r:id="rId101"/>
    <p:sldId id="433" r:id="rId102"/>
    <p:sldId id="352" r:id="rId103"/>
    <p:sldId id="499" r:id="rId104"/>
    <p:sldId id="434" r:id="rId105"/>
    <p:sldId id="350" r:id="rId106"/>
    <p:sldId id="435" r:id="rId107"/>
    <p:sldId id="355" r:id="rId108"/>
    <p:sldId id="356" r:id="rId109"/>
    <p:sldId id="390" r:id="rId110"/>
    <p:sldId id="554" r:id="rId111"/>
    <p:sldId id="351" r:id="rId112"/>
    <p:sldId id="654" r:id="rId113"/>
    <p:sldId id="655" r:id="rId114"/>
    <p:sldId id="353" r:id="rId115"/>
    <p:sldId id="379" r:id="rId116"/>
    <p:sldId id="376" r:id="rId117"/>
    <p:sldId id="598" r:id="rId118"/>
    <p:sldId id="599" r:id="rId119"/>
    <p:sldId id="600" r:id="rId120"/>
    <p:sldId id="601" r:id="rId121"/>
    <p:sldId id="602" r:id="rId122"/>
    <p:sldId id="603" r:id="rId123"/>
    <p:sldId id="604" r:id="rId124"/>
    <p:sldId id="605" r:id="rId125"/>
    <p:sldId id="606" r:id="rId126"/>
    <p:sldId id="652" r:id="rId127"/>
    <p:sldId id="609" r:id="rId128"/>
    <p:sldId id="607" r:id="rId129"/>
    <p:sldId id="608" r:id="rId130"/>
    <p:sldId id="610" r:id="rId131"/>
    <p:sldId id="611" r:id="rId132"/>
    <p:sldId id="612" r:id="rId133"/>
    <p:sldId id="613" r:id="rId134"/>
    <p:sldId id="614" r:id="rId135"/>
    <p:sldId id="615" r:id="rId136"/>
    <p:sldId id="616" r:id="rId137"/>
    <p:sldId id="617" r:id="rId138"/>
    <p:sldId id="618" r:id="rId139"/>
    <p:sldId id="619" r:id="rId140"/>
    <p:sldId id="620" r:id="rId141"/>
    <p:sldId id="621" r:id="rId142"/>
    <p:sldId id="622" r:id="rId143"/>
    <p:sldId id="623" r:id="rId144"/>
    <p:sldId id="624" r:id="rId145"/>
    <p:sldId id="625" r:id="rId146"/>
    <p:sldId id="626" r:id="rId147"/>
    <p:sldId id="627" r:id="rId148"/>
    <p:sldId id="628" r:id="rId149"/>
    <p:sldId id="629" r:id="rId150"/>
    <p:sldId id="630" r:id="rId151"/>
    <p:sldId id="631" r:id="rId152"/>
    <p:sldId id="632" r:id="rId153"/>
    <p:sldId id="633" r:id="rId154"/>
    <p:sldId id="634" r:id="rId155"/>
    <p:sldId id="635" r:id="rId156"/>
    <p:sldId id="638" r:id="rId157"/>
    <p:sldId id="639" r:id="rId158"/>
    <p:sldId id="640" r:id="rId159"/>
    <p:sldId id="641" r:id="rId160"/>
    <p:sldId id="642" r:id="rId161"/>
    <p:sldId id="643" r:id="rId162"/>
    <p:sldId id="661" r:id="rId163"/>
    <p:sldId id="644" r:id="rId164"/>
    <p:sldId id="645" r:id="rId165"/>
    <p:sldId id="662" r:id="rId166"/>
    <p:sldId id="646" r:id="rId167"/>
    <p:sldId id="647" r:id="rId168"/>
    <p:sldId id="648" r:id="rId169"/>
    <p:sldId id="649" r:id="rId170"/>
    <p:sldId id="650" r:id="rId171"/>
    <p:sldId id="651" r:id="rId172"/>
    <p:sldId id="656" r:id="rId17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uilluame Bal (ext)" initials="GB(" lastIdx="58" clrIdx="0">
    <p:extLst/>
  </p:cmAuthor>
  <p:cmAuthor id="2" name="training1" initials="t" lastIdx="3" clrIdx="1"/>
  <p:cmAuthor id="3" name="Yves Reecht" initials="YR" lastIdx="2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7E7E"/>
    <a:srgbClr val="ECBEBA"/>
    <a:srgbClr val="C9DE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623" autoAdjust="0"/>
    <p:restoredTop sz="94628" autoAdjust="0"/>
  </p:normalViewPr>
  <p:slideViewPr>
    <p:cSldViewPr snapToGrid="0">
      <p:cViewPr varScale="1">
        <p:scale>
          <a:sx n="108" d="100"/>
          <a:sy n="108" d="100"/>
        </p:scale>
        <p:origin x="1302" y="5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9176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63" Type="http://schemas.openxmlformats.org/officeDocument/2006/relationships/slide" Target="slides/slide61.xml"/><Relationship Id="rId84" Type="http://schemas.openxmlformats.org/officeDocument/2006/relationships/slide" Target="slides/slide82.xml"/><Relationship Id="rId138" Type="http://schemas.openxmlformats.org/officeDocument/2006/relationships/slide" Target="slides/slide136.xml"/><Relationship Id="rId159" Type="http://schemas.openxmlformats.org/officeDocument/2006/relationships/slide" Target="slides/slide157.xml"/><Relationship Id="rId170" Type="http://schemas.openxmlformats.org/officeDocument/2006/relationships/slide" Target="slides/slide168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53" Type="http://schemas.openxmlformats.org/officeDocument/2006/relationships/slide" Target="slides/slide51.xml"/><Relationship Id="rId74" Type="http://schemas.openxmlformats.org/officeDocument/2006/relationships/slide" Target="slides/slide72.xml"/><Relationship Id="rId128" Type="http://schemas.openxmlformats.org/officeDocument/2006/relationships/slide" Target="slides/slide126.xml"/><Relationship Id="rId149" Type="http://schemas.openxmlformats.org/officeDocument/2006/relationships/slide" Target="slides/slide147.xml"/><Relationship Id="rId5" Type="http://schemas.openxmlformats.org/officeDocument/2006/relationships/slide" Target="slides/slide3.xml"/><Relationship Id="rId95" Type="http://schemas.openxmlformats.org/officeDocument/2006/relationships/slide" Target="slides/slide93.xml"/><Relationship Id="rId160" Type="http://schemas.openxmlformats.org/officeDocument/2006/relationships/slide" Target="slides/slide158.xml"/><Relationship Id="rId22" Type="http://schemas.openxmlformats.org/officeDocument/2006/relationships/slide" Target="slides/slide20.xml"/><Relationship Id="rId43" Type="http://schemas.openxmlformats.org/officeDocument/2006/relationships/slide" Target="slides/slide41.xml"/><Relationship Id="rId64" Type="http://schemas.openxmlformats.org/officeDocument/2006/relationships/slide" Target="slides/slide62.xml"/><Relationship Id="rId118" Type="http://schemas.openxmlformats.org/officeDocument/2006/relationships/slide" Target="slides/slide116.xml"/><Relationship Id="rId139" Type="http://schemas.openxmlformats.org/officeDocument/2006/relationships/slide" Target="slides/slide137.xml"/><Relationship Id="rId85" Type="http://schemas.openxmlformats.org/officeDocument/2006/relationships/slide" Target="slides/slide83.xml"/><Relationship Id="rId150" Type="http://schemas.openxmlformats.org/officeDocument/2006/relationships/slide" Target="slides/slide148.xml"/><Relationship Id="rId171" Type="http://schemas.openxmlformats.org/officeDocument/2006/relationships/slide" Target="slides/slide169.xml"/><Relationship Id="rId12" Type="http://schemas.openxmlformats.org/officeDocument/2006/relationships/slide" Target="slides/slide10.xml"/><Relationship Id="rId33" Type="http://schemas.openxmlformats.org/officeDocument/2006/relationships/slide" Target="slides/slide31.xml"/><Relationship Id="rId108" Type="http://schemas.openxmlformats.org/officeDocument/2006/relationships/slide" Target="slides/slide106.xml"/><Relationship Id="rId129" Type="http://schemas.openxmlformats.org/officeDocument/2006/relationships/slide" Target="slides/slide127.xml"/><Relationship Id="rId54" Type="http://schemas.openxmlformats.org/officeDocument/2006/relationships/slide" Target="slides/slide52.xml"/><Relationship Id="rId75" Type="http://schemas.openxmlformats.org/officeDocument/2006/relationships/slide" Target="slides/slide73.xml"/><Relationship Id="rId96" Type="http://schemas.openxmlformats.org/officeDocument/2006/relationships/slide" Target="slides/slide94.xml"/><Relationship Id="rId140" Type="http://schemas.openxmlformats.org/officeDocument/2006/relationships/slide" Target="slides/slide138.xml"/><Relationship Id="rId161" Type="http://schemas.openxmlformats.org/officeDocument/2006/relationships/slide" Target="slides/slide159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119" Type="http://schemas.openxmlformats.org/officeDocument/2006/relationships/slide" Target="slides/slide117.xml"/><Relationship Id="rId44" Type="http://schemas.openxmlformats.org/officeDocument/2006/relationships/slide" Target="slides/slide42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130" Type="http://schemas.openxmlformats.org/officeDocument/2006/relationships/slide" Target="slides/slide128.xml"/><Relationship Id="rId135" Type="http://schemas.openxmlformats.org/officeDocument/2006/relationships/slide" Target="slides/slide133.xml"/><Relationship Id="rId151" Type="http://schemas.openxmlformats.org/officeDocument/2006/relationships/slide" Target="slides/slide149.xml"/><Relationship Id="rId156" Type="http://schemas.openxmlformats.org/officeDocument/2006/relationships/slide" Target="slides/slide154.xml"/><Relationship Id="rId177" Type="http://schemas.openxmlformats.org/officeDocument/2006/relationships/viewProps" Target="viewProps.xml"/><Relationship Id="rId172" Type="http://schemas.openxmlformats.org/officeDocument/2006/relationships/slide" Target="slides/slide170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slide" Target="slides/slide118.xml"/><Relationship Id="rId125" Type="http://schemas.openxmlformats.org/officeDocument/2006/relationships/slide" Target="slides/slide123.xml"/><Relationship Id="rId141" Type="http://schemas.openxmlformats.org/officeDocument/2006/relationships/slide" Target="slides/slide139.xml"/><Relationship Id="rId146" Type="http://schemas.openxmlformats.org/officeDocument/2006/relationships/slide" Target="slides/slide144.xml"/><Relationship Id="rId167" Type="http://schemas.openxmlformats.org/officeDocument/2006/relationships/slide" Target="slides/slide165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162" Type="http://schemas.openxmlformats.org/officeDocument/2006/relationships/slide" Target="slides/slide16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131" Type="http://schemas.openxmlformats.org/officeDocument/2006/relationships/slide" Target="slides/slide129.xml"/><Relationship Id="rId136" Type="http://schemas.openxmlformats.org/officeDocument/2006/relationships/slide" Target="slides/slide134.xml"/><Relationship Id="rId157" Type="http://schemas.openxmlformats.org/officeDocument/2006/relationships/slide" Target="slides/slide155.xml"/><Relationship Id="rId178" Type="http://schemas.openxmlformats.org/officeDocument/2006/relationships/theme" Target="theme/theme1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52" Type="http://schemas.openxmlformats.org/officeDocument/2006/relationships/slide" Target="slides/slide150.xml"/><Relationship Id="rId173" Type="http://schemas.openxmlformats.org/officeDocument/2006/relationships/slide" Target="slides/slide171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147" Type="http://schemas.openxmlformats.org/officeDocument/2006/relationships/slide" Target="slides/slide145.xml"/><Relationship Id="rId168" Type="http://schemas.openxmlformats.org/officeDocument/2006/relationships/slide" Target="slides/slide166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142" Type="http://schemas.openxmlformats.org/officeDocument/2006/relationships/slide" Target="slides/slide140.xml"/><Relationship Id="rId163" Type="http://schemas.openxmlformats.org/officeDocument/2006/relationships/slide" Target="slides/slide161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137" Type="http://schemas.openxmlformats.org/officeDocument/2006/relationships/slide" Target="slides/slide135.xml"/><Relationship Id="rId158" Type="http://schemas.openxmlformats.org/officeDocument/2006/relationships/slide" Target="slides/slide156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slide" Target="slides/slide130.xml"/><Relationship Id="rId153" Type="http://schemas.openxmlformats.org/officeDocument/2006/relationships/slide" Target="slides/slide151.xml"/><Relationship Id="rId174" Type="http://schemas.openxmlformats.org/officeDocument/2006/relationships/notesMaster" Target="notesMasters/notesMaster1.xml"/><Relationship Id="rId179" Type="http://schemas.openxmlformats.org/officeDocument/2006/relationships/tableStyles" Target="tableStyles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27" Type="http://schemas.openxmlformats.org/officeDocument/2006/relationships/slide" Target="slides/slide12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143" Type="http://schemas.openxmlformats.org/officeDocument/2006/relationships/slide" Target="slides/slide141.xml"/><Relationship Id="rId148" Type="http://schemas.openxmlformats.org/officeDocument/2006/relationships/slide" Target="slides/slide146.xml"/><Relationship Id="rId164" Type="http://schemas.openxmlformats.org/officeDocument/2006/relationships/slide" Target="slides/slide162.xml"/><Relationship Id="rId169" Type="http://schemas.openxmlformats.org/officeDocument/2006/relationships/slide" Target="slides/slide16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26" Type="http://schemas.openxmlformats.org/officeDocument/2006/relationships/slide" Target="slides/slide24.xml"/><Relationship Id="rId47" Type="http://schemas.openxmlformats.org/officeDocument/2006/relationships/slide" Target="slides/slide45.xml"/><Relationship Id="rId68" Type="http://schemas.openxmlformats.org/officeDocument/2006/relationships/slide" Target="slides/slide66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slide" Target="slides/slide131.xml"/><Relationship Id="rId154" Type="http://schemas.openxmlformats.org/officeDocument/2006/relationships/slide" Target="slides/slide152.xml"/><Relationship Id="rId175" Type="http://schemas.openxmlformats.org/officeDocument/2006/relationships/commentAuthors" Target="commentAuthors.xml"/><Relationship Id="rId16" Type="http://schemas.openxmlformats.org/officeDocument/2006/relationships/slide" Target="slides/slide14.xml"/><Relationship Id="rId37" Type="http://schemas.openxmlformats.org/officeDocument/2006/relationships/slide" Target="slides/slide35.xml"/><Relationship Id="rId58" Type="http://schemas.openxmlformats.org/officeDocument/2006/relationships/slide" Target="slides/slide56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44" Type="http://schemas.openxmlformats.org/officeDocument/2006/relationships/slide" Target="slides/slide142.xml"/><Relationship Id="rId90" Type="http://schemas.openxmlformats.org/officeDocument/2006/relationships/slide" Target="slides/slide88.xml"/><Relationship Id="rId165" Type="http://schemas.openxmlformats.org/officeDocument/2006/relationships/slide" Target="slides/slide163.xml"/><Relationship Id="rId27" Type="http://schemas.openxmlformats.org/officeDocument/2006/relationships/slide" Target="slides/slide25.xml"/><Relationship Id="rId48" Type="http://schemas.openxmlformats.org/officeDocument/2006/relationships/slide" Target="slides/slide46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34" Type="http://schemas.openxmlformats.org/officeDocument/2006/relationships/slide" Target="slides/slide132.xml"/><Relationship Id="rId80" Type="http://schemas.openxmlformats.org/officeDocument/2006/relationships/slide" Target="slides/slide78.xml"/><Relationship Id="rId155" Type="http://schemas.openxmlformats.org/officeDocument/2006/relationships/slide" Target="slides/slide153.xml"/><Relationship Id="rId176" Type="http://schemas.openxmlformats.org/officeDocument/2006/relationships/presProps" Target="presProps.xml"/><Relationship Id="rId17" Type="http://schemas.openxmlformats.org/officeDocument/2006/relationships/slide" Target="slides/slide15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24" Type="http://schemas.openxmlformats.org/officeDocument/2006/relationships/slide" Target="slides/slide122.xml"/><Relationship Id="rId70" Type="http://schemas.openxmlformats.org/officeDocument/2006/relationships/slide" Target="slides/slide68.xml"/><Relationship Id="rId91" Type="http://schemas.openxmlformats.org/officeDocument/2006/relationships/slide" Target="slides/slide89.xml"/><Relationship Id="rId145" Type="http://schemas.openxmlformats.org/officeDocument/2006/relationships/slide" Target="slides/slide143.xml"/><Relationship Id="rId166" Type="http://schemas.openxmlformats.org/officeDocument/2006/relationships/slide" Target="slides/slide164.xml"/><Relationship Id="rId1" Type="http://schemas.openxmlformats.org/officeDocument/2006/relationships/slideMaster" Target="slideMasters/slideMaster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1-15T12:20:20.460" idx="48">
    <p:pos x="10" y="10"/>
    <p:text>more exercises to be sure people are okay with it. Struggled to much latter</p:text>
    <p:extLst>
      <p:ext uri="{C676402C-5697-4E1C-873F-D02D1690AC5C}">
        <p15:threadingInfo xmlns:p15="http://schemas.microsoft.com/office/powerpoint/2012/main" timeZoneBias="0"/>
      </p:ext>
    </p:extLst>
  </p:cm>
</p:cmLst>
</file>

<file path=ppt/comments/comment10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2-25T15:51:57.141" idx="58">
    <p:pos x="2213" y="1472"/>
    <p:text/>
    <p:extLst>
      <p:ext uri="{C676402C-5697-4E1C-873F-D02D1690AC5C}">
        <p15:threadingInfo xmlns:p15="http://schemas.microsoft.com/office/powerpoint/2012/main" timeZoneBias="0"/>
      </p:ext>
    </p:extLst>
  </p:cm>
</p:cmLst>
</file>

<file path=ppt/comments/comment1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1-15T13:01:12.270" idx="54">
    <p:pos x="1507" y="115"/>
    <p:text>make them do easy exercices to realize i value changes</p:text>
    <p:extLst>
      <p:ext uri="{C676402C-5697-4E1C-873F-D02D1690AC5C}">
        <p15:threadingInfo xmlns:p15="http://schemas.microsoft.com/office/powerpoint/2012/main" timeZoneBias="0"/>
      </p:ext>
    </p:extLst>
  </p:cm>
</p:cmLst>
</file>

<file path=ppt/comments/comment1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1-15T13:00:50.412" idx="55">
    <p:pos x="1728" y="115"/>
    <p:text>move into extra section</p:text>
    <p:extLst>
      <p:ext uri="{C676402C-5697-4E1C-873F-D02D1690AC5C}">
        <p15:threadingInfo xmlns:p15="http://schemas.microsoft.com/office/powerpoint/2012/main" timeZoneBias="0"/>
      </p:ext>
    </p:extLst>
  </p:cm>
</p:cmLst>
</file>

<file path=ppt/comments/comment1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1-15T12:47:33.614" idx="56">
    <p:pos x="4925" y="221"/>
    <p:text>move in extra</p:text>
    <p:extLst>
      <p:ext uri="{C676402C-5697-4E1C-873F-D02D1690AC5C}">
        <p15:threadingInfo xmlns:p15="http://schemas.microsoft.com/office/powerpoint/2012/main" timeZoneBias="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1-15T12:57:33.713" idx="39">
    <p:pos x="10" y="10"/>
    <p:text>load true big data then</p:text>
    <p:extLst>
      <p:ext uri="{C676402C-5697-4E1C-873F-D02D1690AC5C}">
        <p15:threadingInfo xmlns:p15="http://schemas.microsoft.com/office/powerpoint/2012/main" timeZoneBias="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1-15T12:57:33.713" idx="39">
    <p:pos x="10" y="10"/>
    <p:text>load true big data then</p:text>
    <p:extLst>
      <p:ext uri="{C676402C-5697-4E1C-873F-D02D1690AC5C}">
        <p15:threadingInfo xmlns:p15="http://schemas.microsoft.com/office/powerpoint/2012/main" timeZoneBias="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1-15T16:47:24.159" idx="45">
    <p:pos x="10" y="10"/>
    <p:text>later</p:text>
    <p:extLst>
      <p:ext uri="{C676402C-5697-4E1C-873F-D02D1690AC5C}">
        <p15:threadingInfo xmlns:p15="http://schemas.microsoft.com/office/powerpoint/2012/main" timeZoneBias="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1-15T12:47:01.841" idx="32">
    <p:pos x="3562" y="221"/>
    <p:text>move for later ?</p:text>
    <p:extLst>
      <p:ext uri="{C676402C-5697-4E1C-873F-D02D1690AC5C}">
        <p15:threadingInfo xmlns:p15="http://schemas.microsoft.com/office/powerpoint/2012/main" timeZoneBias="0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1-15T12:49:12.881" idx="35">
    <p:pos x="4262" y="3648"/>
    <p:text>suppress last sentence, create second dia giving potential data entry issues</p:text>
    <p:extLst>
      <p:ext uri="{C676402C-5697-4E1C-873F-D02D1690AC5C}">
        <p15:threadingInfo xmlns:p15="http://schemas.microsoft.com/office/powerpoint/2012/main" timeZoneBias="0"/>
      </p:ext>
    </p:extLst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1-15T12:50:14.095" idx="36">
    <p:pos x="5635" y="3091"/>
    <p:text>keep for later ?!</p:text>
    <p:extLst>
      <p:ext uri="{C676402C-5697-4E1C-873F-D02D1690AC5C}">
        <p15:threadingInfo xmlns:p15="http://schemas.microsoft.com/office/powerpoint/2012/main" timeZoneBias="0"/>
      </p:ext>
    </p:extLst>
  </p:cm>
</p:cmLst>
</file>

<file path=ppt/comments/comment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6-10-10T14:31:41.136" idx="11">
    <p:pos x="2440" y="831"/>
    <p:text>Verifier les noms des fichiers a creer pour etre coherents</p:text>
  </p:cm>
</p:cmLst>
</file>

<file path=ppt/comments/comment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3" dt="2017-11-22T16:26:52.472" idx="2">
    <p:pos x="10" y="10"/>
    <p:text>question to be modified or stuff explained</p:tex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0B2009-1942-4BBC-8ADC-E17CA5DB2036}" type="datetimeFigureOut">
              <a:rPr lang="en-IE" smtClean="0"/>
              <a:pPr/>
              <a:t>09/11/2021</a:t>
            </a:fld>
            <a:endParaRPr lang="en-I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977E27-441B-49A7-9556-6E98F3EFB594}" type="slidenum">
              <a:rPr lang="en-IE" smtClean="0"/>
              <a:pPr/>
              <a:t>‹N°›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7535164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977E27-441B-49A7-9556-6E98F3EFB594}" type="slidenum">
              <a:rPr lang="en-IE" smtClean="0">
                <a:solidFill>
                  <a:prstClr val="black"/>
                </a:solidFill>
              </a:rPr>
              <a:pPr/>
              <a:t>135</a:t>
            </a:fld>
            <a:endParaRPr lang="en-IE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54323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977E27-441B-49A7-9556-6E98F3EFB594}" type="slidenum">
              <a:rPr lang="en-IE" smtClean="0">
                <a:solidFill>
                  <a:prstClr val="black"/>
                </a:solidFill>
              </a:rPr>
              <a:pPr/>
              <a:t>136</a:t>
            </a:fld>
            <a:endParaRPr lang="en-IE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97374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A6B85EE-19F7-4805-9267-1FE193330CEF}" type="slidenum">
              <a:rPr lang="en-IE" altLang="en-US">
                <a:solidFill>
                  <a:prstClr val="black"/>
                </a:solidFill>
              </a:rPr>
              <a:pPr/>
              <a:t>168</a:t>
            </a:fld>
            <a:endParaRPr lang="en-IE" altLang="en-US">
              <a:solidFill>
                <a:prstClr val="black"/>
              </a:solidFill>
            </a:endParaRPr>
          </a:p>
        </p:txBody>
      </p:sp>
      <p:sp>
        <p:nvSpPr>
          <p:cNvPr id="69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ln/>
        </p:spPr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IE" altLang="en-US"/>
          </a:p>
        </p:txBody>
      </p:sp>
    </p:spTree>
    <p:extLst>
      <p:ext uri="{BB962C8B-B14F-4D97-AF65-F5344CB8AC3E}">
        <p14:creationId xmlns:p14="http://schemas.microsoft.com/office/powerpoint/2010/main" val="37113252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/>
              <a:pPr/>
              <a:t>09/11/2021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/>
              <a:pPr/>
              <a:t>‹N°›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7607223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/>
              <a:pPr/>
              <a:t>09/11/2021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/>
              <a:pPr/>
              <a:t>‹N°›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0852365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/>
              <a:pPr/>
              <a:t>09/11/2021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/>
              <a:pPr/>
              <a:t>‹N°›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4615856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09/11/2021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42768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09/11/2021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00955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09/11/2021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54299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09/11/2021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04389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09/11/2021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80514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09/11/2021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217863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09/11/2021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082932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09/11/2021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09799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/>
              <a:pPr/>
              <a:t>09/11/2021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/>
              <a:pPr/>
              <a:t>‹N°›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62537357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09/11/2021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008192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09/11/2021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12098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09/11/2021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72168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/>
              <a:pPr/>
              <a:t>09/11/2021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/>
              <a:pPr/>
              <a:t>‹N°›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9082350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/>
              <a:pPr/>
              <a:t>09/11/2021</a:t>
            </a:fld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/>
              <a:pPr/>
              <a:t>‹N°›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967745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/>
              <a:pPr/>
              <a:t>09/11/2021</a:t>
            </a:fld>
            <a:endParaRPr lang="en-I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/>
              <a:pPr/>
              <a:t>‹N°›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058534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/>
              <a:pPr/>
              <a:t>09/11/2021</a:t>
            </a:fld>
            <a:endParaRPr lang="en-I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/>
              <a:pPr/>
              <a:t>‹N°›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3023939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/>
              <a:pPr/>
              <a:t>09/11/2021</a:t>
            </a:fld>
            <a:endParaRPr lang="en-I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/>
              <a:pPr/>
              <a:t>‹N°›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8584434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/>
              <a:pPr/>
              <a:t>09/11/2021</a:t>
            </a:fld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/>
              <a:pPr/>
              <a:t>‹N°›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8249473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/>
              <a:pPr/>
              <a:t>09/11/2021</a:t>
            </a:fld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/>
              <a:pPr/>
              <a:t>‹N°›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7201676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FBFB-1B28-4FC1-8DBD-81E5B345B8A7}" type="datetimeFigureOut">
              <a:rPr lang="en-IE" smtClean="0"/>
              <a:pPr/>
              <a:t>09/11/2021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6273E9-90D8-4721-989F-C24A9CFAA279}" type="slidenum">
              <a:rPr lang="en-IE" smtClean="0"/>
              <a:pPr/>
              <a:t>‹N°›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9259793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FBFB-1B28-4FC1-8DBD-81E5B345B8A7}" type="datetimeFigureOut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09/11/2021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6273E9-90D8-4721-989F-C24A9CFAA279}" type="slidenum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57071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hyperlink" Target="https://github.com/GuillaumeBal/r.training.mnhn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9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2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5.png"/><Relationship Id="rId4" Type="http://schemas.openxmlformats.org/officeDocument/2006/relationships/image" Target="../media/image144.jpeg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7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9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10.xml"/><Relationship Id="rId4" Type="http://schemas.openxmlformats.org/officeDocument/2006/relationships/image" Target="../media/image149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hyperlink" Target="http://girke.bioinformatics.ucr.edu/GEN242/vignettes/15_Rgraphics/Rgraphics.html" TargetMode="External"/><Relationship Id="rId2" Type="http://schemas.openxmlformats.org/officeDocument/2006/relationships/hyperlink" Target="http://www.cookbook-r.com/Graphs/Axes_(ggplot2)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1.jpeg"/><Relationship Id="rId5" Type="http://schemas.openxmlformats.org/officeDocument/2006/relationships/image" Target="../media/image6.png"/><Relationship Id="rId4" Type="http://schemas.openxmlformats.org/officeDocument/2006/relationships/hyperlink" Target="http://www.r-graph-gallery.com/" TargetMode="Externa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gif"/><Relationship Id="rId1" Type="http://schemas.openxmlformats.org/officeDocument/2006/relationships/slideLayout" Target="../slideLayouts/slideLayout3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obert_Gentleman_(statistician)" TargetMode="External"/><Relationship Id="rId2" Type="http://schemas.openxmlformats.org/officeDocument/2006/relationships/hyperlink" Target="https://en.wikipedia.org/wiki/Ross_Ihaka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hyperlink" Target="https://www.r-project.org/" TargetMode="External"/><Relationship Id="rId4" Type="http://schemas.openxmlformats.org/officeDocument/2006/relationships/hyperlink" Target="https://en.wikipedia.org/wiki/University_of_Auckland" TargetMode="Externa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7.png"/></Relationships>
</file>

<file path=ppt/slides/_rels/slide1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3.png"/><Relationship Id="rId3" Type="http://schemas.openxmlformats.org/officeDocument/2006/relationships/image" Target="../media/image159.png"/><Relationship Id="rId7" Type="http://schemas.openxmlformats.org/officeDocument/2006/relationships/image" Target="../media/image162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61.png"/><Relationship Id="rId5" Type="http://schemas.openxmlformats.org/officeDocument/2006/relationships/image" Target="../media/image6.png"/><Relationship Id="rId10" Type="http://schemas.openxmlformats.org/officeDocument/2006/relationships/comments" Target="../comments/comment11.xml"/><Relationship Id="rId4" Type="http://schemas.openxmlformats.org/officeDocument/2006/relationships/image" Target="../media/image160.png"/><Relationship Id="rId9" Type="http://schemas.openxmlformats.org/officeDocument/2006/relationships/image" Target="../media/image164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66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68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6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70.jpeg"/><Relationship Id="rId1" Type="http://schemas.openxmlformats.org/officeDocument/2006/relationships/slideLayout" Target="../slideLayouts/slideLayout14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74.png"/><Relationship Id="rId4" Type="http://schemas.openxmlformats.org/officeDocument/2006/relationships/image" Target="../media/image173.pn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76.png"/><Relationship Id="rId4" Type="http://schemas.openxmlformats.org/officeDocument/2006/relationships/image" Target="../media/image175.pn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78.pn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8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82.jpeg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84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en.wikipedia.org/wiki/Homoscedasticity" TargetMode="External"/><Relationship Id="rId1" Type="http://schemas.openxmlformats.org/officeDocument/2006/relationships/slideLayout" Target="../slideLayouts/slideLayout13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86.png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bigfish.joomla.com/" TargetMode="External"/><Relationship Id="rId1" Type="http://schemas.openxmlformats.org/officeDocument/2006/relationships/slideLayout" Target="../slideLayouts/slideLayout13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tif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4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89.png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5" Type="http://schemas.openxmlformats.org/officeDocument/2006/relationships/comments" Target="../comments/comment12.xml"/><Relationship Id="rId4" Type="http://schemas.openxmlformats.org/officeDocument/2006/relationships/image" Target="../media/image191.png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4" Type="http://schemas.openxmlformats.org/officeDocument/2006/relationships/comments" Target="../comments/comment13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96.png"/><Relationship Id="rId5" Type="http://schemas.openxmlformats.org/officeDocument/2006/relationships/image" Target="../media/image195.png"/><Relationship Id="rId4" Type="http://schemas.openxmlformats.org/officeDocument/2006/relationships/image" Target="../media/image194.png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9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02.png"/><Relationship Id="rId5" Type="http://schemas.openxmlformats.org/officeDocument/2006/relationships/image" Target="../media/image201.png"/><Relationship Id="rId4" Type="http://schemas.openxmlformats.org/officeDocument/2006/relationships/image" Target="../media/image200.png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-bloggers.com/" TargetMode="External"/><Relationship Id="rId2" Type="http://schemas.openxmlformats.org/officeDocument/2006/relationships/hyperlink" Target="https://github.com/GuillaumeBal/iccat.maps" TargetMode="External"/><Relationship Id="rId1" Type="http://schemas.openxmlformats.org/officeDocument/2006/relationships/slideLayout" Target="../slideLayouts/slideLayout13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13.xml"/><Relationship Id="rId5" Type="http://schemas.openxmlformats.org/officeDocument/2006/relationships/hyperlink" Target="https://www.r-bloggers.com/2021/04/the-best-resources-for-learning-shiny-app-development/" TargetMode="External"/><Relationship Id="rId4" Type="http://schemas.openxmlformats.org/officeDocument/2006/relationships/hyperlink" Target="https://shiny.rstudio.com/reference/shiny/1.0.4/shinyApp.html" TargetMode="Externa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hyperlink" Target="https://cran.r-project.org/web/packages/xts" TargetMode="External"/><Relationship Id="rId2" Type="http://schemas.openxmlformats.org/officeDocument/2006/relationships/hyperlink" Target="https://cran.r-project.org/web/packages/zoo" TargetMode="Externa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png"/><Relationship Id="rId5" Type="http://schemas.openxmlformats.org/officeDocument/2006/relationships/hyperlink" Target="https://bigfish.joomla.com/" TargetMode="External"/><Relationship Id="rId4" Type="http://schemas.openxmlformats.org/officeDocument/2006/relationships/hyperlink" Target="https://cran.r-project.org/web/packages/quantmod" TargetMode="Externa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://derekogle.com/fishR/" TargetMode="External"/><Relationship Id="rId1" Type="http://schemas.openxmlformats.org/officeDocument/2006/relationships/slideLayout" Target="../slideLayouts/slideLayout13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05.png"/></Relationships>
</file>

<file path=ppt/slides/_rels/slide1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7.jpeg"/><Relationship Id="rId13" Type="http://schemas.openxmlformats.org/officeDocument/2006/relationships/image" Target="../media/image6.png"/><Relationship Id="rId3" Type="http://schemas.openxmlformats.org/officeDocument/2006/relationships/image" Target="../media/image206.jpeg"/><Relationship Id="rId7" Type="http://schemas.openxmlformats.org/officeDocument/2006/relationships/hyperlink" Target="mailto:bigfish_mailing_list@googlegroups.com" TargetMode="External"/><Relationship Id="rId12" Type="http://schemas.openxmlformats.org/officeDocument/2006/relationships/image" Target="../media/image2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Relationship Id="rId6" Type="http://schemas.openxmlformats.org/officeDocument/2006/relationships/hyperlink" Target="https://stat.ethz.ch/mailman/listinfo/r-help" TargetMode="External"/><Relationship Id="rId11" Type="http://schemas.openxmlformats.org/officeDocument/2006/relationships/image" Target="../media/image210.gif"/><Relationship Id="rId5" Type="http://schemas.openxmlformats.org/officeDocument/2006/relationships/hyperlink" Target="http://r.789695.n4.nabble.com/" TargetMode="External"/><Relationship Id="rId10" Type="http://schemas.openxmlformats.org/officeDocument/2006/relationships/image" Target="../media/image209.jpeg"/><Relationship Id="rId4" Type="http://schemas.openxmlformats.org/officeDocument/2006/relationships/hyperlink" Target="http://stats.stackexchange.com/questions/tagged/r" TargetMode="External"/><Relationship Id="rId9" Type="http://schemas.openxmlformats.org/officeDocument/2006/relationships/image" Target="../media/image208.jpeg"/><Relationship Id="rId14" Type="http://schemas.openxmlformats.org/officeDocument/2006/relationships/image" Target="../media/image212.jpeg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13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OrwBc6PwAcY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1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7" Type="http://schemas.openxmlformats.org/officeDocument/2006/relationships/image" Target="../media/image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jpeg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6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6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5.jpe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41.png"/><Relationship Id="rId7" Type="http://schemas.openxmlformats.org/officeDocument/2006/relationships/image" Target="../media/image6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png"/><Relationship Id="rId4" Type="http://schemas.openxmlformats.org/officeDocument/2006/relationships/image" Target="../media/image43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7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3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jpeg"/><Relationship Id="rId3" Type="http://schemas.openxmlformats.org/officeDocument/2006/relationships/hyperlink" Target="https://www.datacamp.com/community/tutorials/r-tutorial-read-excel-into-r?tap_a=5644-dce66f&amp;tap_s=10907-287229" TargetMode="External"/><Relationship Id="rId7" Type="http://schemas.openxmlformats.org/officeDocument/2006/relationships/image" Target="../media/image103.png"/><Relationship Id="rId12" Type="http://schemas.openxmlformats.org/officeDocument/2006/relationships/image" Target="../media/image10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07.png"/><Relationship Id="rId5" Type="http://schemas.openxmlformats.org/officeDocument/2006/relationships/image" Target="../media/image102.png"/><Relationship Id="rId10" Type="http://schemas.openxmlformats.org/officeDocument/2006/relationships/image" Target="../media/image106.png"/><Relationship Id="rId4" Type="http://schemas.openxmlformats.org/officeDocument/2006/relationships/image" Target="../media/image101.png"/><Relationship Id="rId9" Type="http://schemas.openxmlformats.org/officeDocument/2006/relationships/image" Target="../media/image105.jpe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4.xml"/><Relationship Id="rId4" Type="http://schemas.openxmlformats.org/officeDocument/2006/relationships/image" Target="../media/image110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tat.ethz.ch/R-manual/R-devel/library/base/html/NA.html" TargetMode="Externa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5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6.xml"/><Relationship Id="rId4" Type="http://schemas.openxmlformats.org/officeDocument/2006/relationships/image" Target="../media/image114.jpe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7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6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8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127.gif"/><Relationship Id="rId4" Type="http://schemas.openxmlformats.org/officeDocument/2006/relationships/image" Target="../media/image126.png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9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1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3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5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219298"/>
            <a:ext cx="9144000" cy="3490152"/>
          </a:xfrm>
        </p:spPr>
        <p:txBody>
          <a:bodyPr>
            <a:normAutofit fontScale="90000"/>
          </a:bodyPr>
          <a:lstStyle/>
          <a:p>
            <a:r>
              <a:rPr lang="en-IE" sz="5400" dirty="0"/>
              <a:t>R for beginners training course</a:t>
            </a:r>
            <a:br>
              <a:rPr lang="en-IE" sz="5400" dirty="0"/>
            </a:br>
            <a:br>
              <a:rPr lang="en-IE" sz="5400" dirty="0"/>
            </a:br>
            <a:r>
              <a:rPr lang="en-IE" sz="2700" dirty="0"/>
              <a:t>Guillaume Bal</a:t>
            </a:r>
            <a:br>
              <a:rPr lang="en-IE" sz="2700" dirty="0"/>
            </a:br>
            <a:br>
              <a:rPr lang="en-IE" sz="2700" dirty="0"/>
            </a:br>
            <a:r>
              <a:rPr lang="en-IE" sz="2700" dirty="0">
                <a:hlinkClick r:id="rId2"/>
              </a:rPr>
              <a:t>https://github.com/GuillaumeBal/r.training.mnhn</a:t>
            </a:r>
            <a:br>
              <a:rPr lang="en-IE" sz="2700" dirty="0"/>
            </a:br>
            <a:br>
              <a:rPr lang="en-IE" sz="2700" dirty="0"/>
            </a:br>
            <a:br>
              <a:rPr lang="en-IE" sz="2700" dirty="0"/>
            </a:br>
            <a:r>
              <a:rPr lang="en-IE" sz="1600" dirty="0"/>
              <a:t>October 2021</a:t>
            </a:r>
          </a:p>
        </p:txBody>
      </p:sp>
      <p:pic>
        <p:nvPicPr>
          <p:cNvPr id="1026" name="Picture 2" descr="http://www.sthda.com/sthda/RDoc/figure/factor-analysis/factominer-principal-component-analysis-correlation-matrix-chart-data-mining-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470" y="4901769"/>
            <a:ext cx="1537272" cy="1737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http://www.sthda.com/sthda/RDoc/figure/factoextra/factoextra-package-principal-component-analysis-data-mining-13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2139" y="5049621"/>
            <a:ext cx="1275658" cy="1441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revolution-computing.typepad.com/.a/6a010534b1db25970b016762ea573c970b-800wi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7849" y="4991954"/>
            <a:ext cx="1917123" cy="1557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://www.rdatamining.com/_/rsrc/1421498830815/examples/social-network-analysis/sna-terms-1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9367" y="4871275"/>
            <a:ext cx="1636787" cy="1798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https://www.rstudio.com/wp-content/uploads/2014/04/rstudio-windows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2194" y="5049621"/>
            <a:ext cx="1531258" cy="1441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RStudio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30987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>
            <a:normAutofit/>
          </a:bodyPr>
          <a:lstStyle/>
          <a:p>
            <a:r>
              <a:rPr lang="en-IE" dirty="0"/>
              <a:t>Programming language</a:t>
            </a:r>
            <a:endParaRPr lang="en-IE" sz="2000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7287" y="1114103"/>
            <a:ext cx="8721673" cy="5416797"/>
          </a:xfrm>
        </p:spPr>
        <p:txBody>
          <a:bodyPr>
            <a:normAutofit/>
          </a:bodyPr>
          <a:lstStyle/>
          <a:p>
            <a:endParaRPr lang="en-IE" sz="2100" dirty="0"/>
          </a:p>
          <a:p>
            <a:pPr marL="0" indent="0">
              <a:buNone/>
            </a:pPr>
            <a:r>
              <a:rPr lang="en-IE" dirty="0"/>
              <a:t>Language = medium of communication / interaction</a:t>
            </a:r>
          </a:p>
          <a:p>
            <a:pPr marL="0" indent="0">
              <a:buNone/>
            </a:pPr>
            <a:endParaRPr lang="en-IE" dirty="0"/>
          </a:p>
          <a:p>
            <a:pPr lvl="1"/>
            <a:r>
              <a:rPr lang="en-IE" dirty="0"/>
              <a:t>Shared ‘conventions’ to communicate</a:t>
            </a:r>
          </a:p>
          <a:p>
            <a:pPr lvl="1"/>
            <a:endParaRPr lang="en-IE" dirty="0"/>
          </a:p>
          <a:p>
            <a:pPr lvl="1"/>
            <a:r>
              <a:rPr lang="en-IE" dirty="0"/>
              <a:t>English, signs, maths… are languages</a:t>
            </a:r>
          </a:p>
          <a:p>
            <a:pPr lvl="1"/>
            <a:endParaRPr lang="en-IE" dirty="0"/>
          </a:p>
          <a:p>
            <a:pPr lvl="1"/>
            <a:r>
              <a:rPr lang="en-IE" dirty="0"/>
              <a:t>Coding language = language suitable to interact with computer</a:t>
            </a:r>
          </a:p>
          <a:p>
            <a:pPr lvl="2"/>
            <a:r>
              <a:rPr lang="en-IE" dirty="0"/>
              <a:t>Same basics with all languages</a:t>
            </a:r>
          </a:p>
          <a:p>
            <a:pPr lvl="2"/>
            <a:r>
              <a:rPr lang="en-IE" dirty="0"/>
              <a:t>Once you get one it is easier to get the next one</a:t>
            </a:r>
          </a:p>
          <a:p>
            <a:endParaRPr lang="en-IE" dirty="0"/>
          </a:p>
          <a:p>
            <a:endParaRPr lang="en-IE" sz="2100" dirty="0"/>
          </a:p>
          <a:p>
            <a:endParaRPr lang="en-IE" dirty="0"/>
          </a:p>
        </p:txBody>
      </p:sp>
      <p:pic>
        <p:nvPicPr>
          <p:cNvPr id="6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004855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15350" cy="1325563"/>
          </a:xfrm>
        </p:spPr>
        <p:txBody>
          <a:bodyPr/>
          <a:lstStyle/>
          <a:p>
            <a:r>
              <a:rPr lang="en-IE" dirty="0"/>
              <a:t>pairs()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0" y="1434904"/>
            <a:ext cx="88391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800" dirty="0"/>
              <a:t>Displays relationships between all variables of </a:t>
            </a:r>
            <a:r>
              <a:rPr lang="en-IE" sz="2800" dirty="0" err="1"/>
              <a:t>dataframe</a:t>
            </a:r>
            <a:r>
              <a:rPr lang="en-IE" sz="2800" dirty="0"/>
              <a:t> </a:t>
            </a:r>
          </a:p>
          <a:p>
            <a:endParaRPr lang="en-IE" sz="2800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9075" y="3663950"/>
            <a:ext cx="382099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038600" y="2410758"/>
            <a:ext cx="4470400" cy="42567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45258388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/>
              <a:t>Saving graphics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7036" y="1347323"/>
            <a:ext cx="8956964" cy="5396377"/>
          </a:xfrm>
        </p:spPr>
        <p:txBody>
          <a:bodyPr>
            <a:normAutofit/>
          </a:bodyPr>
          <a:lstStyle/>
          <a:p>
            <a:r>
              <a:rPr lang="en-IE" dirty="0"/>
              <a:t>R graphics can be saved as </a:t>
            </a:r>
          </a:p>
          <a:p>
            <a:pPr lvl="1"/>
            <a:r>
              <a:rPr lang="en-IE" dirty="0"/>
              <a:t>.</a:t>
            </a:r>
            <a:r>
              <a:rPr lang="en-IE" dirty="0" err="1"/>
              <a:t>pdf</a:t>
            </a:r>
            <a:r>
              <a:rPr lang="en-IE" dirty="0"/>
              <a:t> files</a:t>
            </a:r>
            <a:r>
              <a:rPr lang="en-IE" i="1" dirty="0"/>
              <a:t> , </a:t>
            </a:r>
            <a:r>
              <a:rPr lang="en-IE" i="1" dirty="0" err="1"/>
              <a:t>pdf</a:t>
            </a:r>
            <a:r>
              <a:rPr lang="en-IE" i="1" dirty="0"/>
              <a:t>() </a:t>
            </a:r>
            <a:r>
              <a:rPr lang="en-IE" dirty="0"/>
              <a:t>function</a:t>
            </a:r>
          </a:p>
          <a:p>
            <a:pPr lvl="1"/>
            <a:r>
              <a:rPr lang="en-IE" dirty="0"/>
              <a:t>.tiff files , </a:t>
            </a:r>
            <a:r>
              <a:rPr lang="en-IE" i="1" dirty="0"/>
              <a:t>tiff() </a:t>
            </a:r>
            <a:r>
              <a:rPr lang="en-IE" dirty="0"/>
              <a:t>function</a:t>
            </a:r>
          </a:p>
          <a:p>
            <a:pPr lvl="1"/>
            <a:r>
              <a:rPr lang="en-IE" dirty="0"/>
              <a:t>.</a:t>
            </a:r>
            <a:r>
              <a:rPr lang="en-IE" dirty="0" err="1"/>
              <a:t>png</a:t>
            </a:r>
            <a:r>
              <a:rPr lang="en-IE" dirty="0"/>
              <a:t> files, </a:t>
            </a:r>
            <a:r>
              <a:rPr lang="en-IE" i="1" dirty="0" err="1"/>
              <a:t>png</a:t>
            </a:r>
            <a:r>
              <a:rPr lang="en-IE" i="1" dirty="0"/>
              <a:t>() </a:t>
            </a:r>
            <a:r>
              <a:rPr lang="en-IE" dirty="0"/>
              <a:t>function </a:t>
            </a:r>
          </a:p>
          <a:p>
            <a:pPr lvl="1"/>
            <a:r>
              <a:rPr lang="en-IE" dirty="0"/>
              <a:t>...</a:t>
            </a:r>
          </a:p>
          <a:p>
            <a:pPr marL="457200" lvl="1" indent="0">
              <a:buNone/>
            </a:pPr>
            <a:endParaRPr lang="en-IE" dirty="0"/>
          </a:p>
          <a:p>
            <a:r>
              <a:rPr lang="en-IE" dirty="0"/>
              <a:t>Generic way it works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E" b="1" i="1" dirty="0"/>
              <a:t>pdf() / tiff() …  #</a:t>
            </a:r>
            <a:r>
              <a:rPr lang="en-IE" dirty="0"/>
              <a:t> ‘start recording’ instruction using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E" b="1" i="1" dirty="0"/>
              <a:t>plot() / boxplot() </a:t>
            </a:r>
            <a:r>
              <a:rPr lang="en-IE" dirty="0"/>
              <a:t>… # all plots you want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E" b="1" i="1" dirty="0" err="1"/>
              <a:t>dev.off</a:t>
            </a:r>
            <a:r>
              <a:rPr lang="en-IE" b="1" i="1" dirty="0"/>
              <a:t>() #</a:t>
            </a:r>
            <a:r>
              <a:rPr lang="en-IE" dirty="0"/>
              <a:t>‘closure’ instructions using</a:t>
            </a:r>
          </a:p>
          <a:p>
            <a:pPr lvl="1"/>
            <a:endParaRPr lang="en-IE" b="1" i="1" dirty="0"/>
          </a:p>
          <a:p>
            <a:r>
              <a:rPr lang="en-IE" dirty="0"/>
              <a:t>Arguments needed quite similar for all the kind of outputs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12675" y="1435731"/>
            <a:ext cx="3835149" cy="25303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39192563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/>
              <a:t>Exercises 5.1-1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 fontScale="850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IE" dirty="0"/>
              <a:t>Plot  length Vs weight of </a:t>
            </a:r>
            <a:r>
              <a:rPr lang="en-IE" dirty="0" err="1"/>
              <a:t>sea.age</a:t>
            </a:r>
            <a:r>
              <a:rPr lang="en-IE" dirty="0"/>
              <a:t> = 1 fish from Moy river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Histogram weight of fish from Ireland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Boxplot of weight with a box per year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Save some of your graphics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 err="1">
                <a:solidFill>
                  <a:schemeClr val="bg1">
                    <a:lumMod val="50000"/>
                  </a:schemeClr>
                </a:solidFill>
              </a:rPr>
              <a:t>Barplot</a:t>
            </a:r>
            <a:r>
              <a:rPr lang="en-IE" dirty="0">
                <a:solidFill>
                  <a:schemeClr val="bg1">
                    <a:lumMod val="50000"/>
                  </a:schemeClr>
                </a:solidFill>
              </a:rPr>
              <a:t> number of fish per year (</a:t>
            </a:r>
            <a:r>
              <a:rPr lang="en-IE" dirty="0" err="1">
                <a:solidFill>
                  <a:schemeClr val="bg1">
                    <a:lumMod val="50000"/>
                  </a:schemeClr>
                </a:solidFill>
              </a:rPr>
              <a:t>contengency</a:t>
            </a:r>
            <a:r>
              <a:rPr lang="en-IE" dirty="0">
                <a:solidFill>
                  <a:schemeClr val="bg1">
                    <a:lumMod val="50000"/>
                  </a:schemeClr>
                </a:solidFill>
              </a:rPr>
              <a:t> table)</a:t>
            </a:r>
          </a:p>
          <a:p>
            <a:pPr marL="514350" indent="-514350">
              <a:buFont typeface="+mj-lt"/>
              <a:buAutoNum type="arabicPeriod"/>
            </a:pPr>
            <a:endParaRPr lang="en-I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I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Matplot</a:t>
            </a:r>
            <a:r>
              <a:rPr lang="en-I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number fish per river per year (if time)</a:t>
            </a:r>
          </a:p>
          <a:p>
            <a:pPr marL="514350" indent="-514350">
              <a:buFont typeface="+mj-lt"/>
              <a:buAutoNum type="arabicPeriod"/>
            </a:pPr>
            <a:endParaRPr lang="en-I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514350" indent="-514350">
              <a:buFont typeface="+mj-lt"/>
              <a:buAutoNum type="arabicPeriod"/>
            </a:pPr>
            <a:endParaRPr lang="en-IE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13778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5.2 Customizing graphics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Lines, points, axes and text styles</a:t>
            </a:r>
          </a:p>
          <a:p>
            <a:r>
              <a:rPr lang="en-IE" dirty="0"/>
              <a:t>Plotting area, par()</a:t>
            </a:r>
          </a:p>
        </p:txBody>
      </p:sp>
    </p:spTree>
    <p:extLst>
      <p:ext uri="{BB962C8B-B14F-4D97-AF65-F5344CB8AC3E}">
        <p14:creationId xmlns:p14="http://schemas.microsoft.com/office/powerpoint/2010/main" val="359071333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15350" cy="1325563"/>
          </a:xfrm>
        </p:spPr>
        <p:txBody>
          <a:bodyPr/>
          <a:lstStyle/>
          <a:p>
            <a:r>
              <a:rPr lang="en-IE" dirty="0"/>
              <a:t>Features type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4488" y="2016087"/>
            <a:ext cx="2670840" cy="42862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TextBox 8"/>
          <p:cNvSpPr txBox="1"/>
          <p:nvPr/>
        </p:nvSpPr>
        <p:spPr>
          <a:xfrm>
            <a:off x="326476" y="1247117"/>
            <a:ext cx="3650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With type argument plot function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4583" y="2273781"/>
            <a:ext cx="5172797" cy="3124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4132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5948"/>
            <a:ext cx="8515350" cy="1325563"/>
          </a:xfrm>
        </p:spPr>
        <p:txBody>
          <a:bodyPr/>
          <a:lstStyle/>
          <a:p>
            <a:r>
              <a:rPr lang="en-IE" dirty="0"/>
              <a:t>Points, lines and colours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ttps://aviadklein.files.wordpress.com/2010/05/color_pallete1.jpe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4422" y="1628117"/>
            <a:ext cx="2694756" cy="2694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greggilbertlab.sites.ucsc.edu/wp-content/uploads/sites/276/2015/10/symbols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883" y="1887627"/>
            <a:ext cx="2449401" cy="2325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 descr="http://www.statmethods.net/advgraphs/images/lines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156687" y="4791075"/>
            <a:ext cx="6533086" cy="2066925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1156687" y="1371233"/>
            <a:ext cx="2522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Points type : </a:t>
            </a:r>
            <a:r>
              <a:rPr lang="en-IE" dirty="0" err="1"/>
              <a:t>pch</a:t>
            </a:r>
            <a:r>
              <a:rPr lang="en-IE" dirty="0"/>
              <a:t> =</a:t>
            </a:r>
          </a:p>
        </p:txBody>
      </p:sp>
      <p:sp>
        <p:nvSpPr>
          <p:cNvPr id="5" name="Rectangle 4"/>
          <p:cNvSpPr/>
          <p:nvPr/>
        </p:nvSpPr>
        <p:spPr>
          <a:xfrm>
            <a:off x="6160363" y="1284200"/>
            <a:ext cx="12920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E" dirty="0" err="1"/>
              <a:t>Color</a:t>
            </a:r>
            <a:r>
              <a:rPr lang="en-IE" dirty="0"/>
              <a:t> : col =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22447" y="1653532"/>
            <a:ext cx="24508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1200" dirty="0" err="1"/>
              <a:t>bg</a:t>
            </a:r>
            <a:r>
              <a:rPr lang="en-IE" sz="1200" dirty="0"/>
              <a:t> = ‘contour </a:t>
            </a:r>
            <a:r>
              <a:rPr lang="en-IE" sz="1200" dirty="0" err="1"/>
              <a:t>color</a:t>
            </a:r>
            <a:r>
              <a:rPr lang="en-IE" sz="1200" dirty="0"/>
              <a:t>’</a:t>
            </a:r>
          </a:p>
        </p:txBody>
      </p:sp>
    </p:spTree>
    <p:extLst>
      <p:ext uri="{BB962C8B-B14F-4D97-AF65-F5344CB8AC3E}">
        <p14:creationId xmlns:p14="http://schemas.microsoft.com/office/powerpoint/2010/main" val="3874109759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15350" cy="1325563"/>
          </a:xfrm>
        </p:spPr>
        <p:txBody>
          <a:bodyPr/>
          <a:lstStyle/>
          <a:p>
            <a:r>
              <a:rPr lang="en-IE" dirty="0"/>
              <a:t>More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0515" y="1276985"/>
            <a:ext cx="7886700" cy="4800258"/>
          </a:xfrm>
        </p:spPr>
        <p:txBody>
          <a:bodyPr>
            <a:normAutofit fontScale="70000" lnSpcReduction="20000"/>
          </a:bodyPr>
          <a:lstStyle/>
          <a:p>
            <a:r>
              <a:rPr lang="en-IE" dirty="0"/>
              <a:t>You can insert legends with legend()</a:t>
            </a:r>
          </a:p>
          <a:p>
            <a:endParaRPr lang="en-IE" dirty="0"/>
          </a:p>
          <a:p>
            <a:r>
              <a:rPr lang="en-IE" dirty="0"/>
              <a:t>Add text to the plot using</a:t>
            </a:r>
          </a:p>
          <a:p>
            <a:pPr lvl="1"/>
            <a:r>
              <a:rPr lang="en-IE" dirty="0"/>
              <a:t>text()</a:t>
            </a:r>
          </a:p>
          <a:p>
            <a:pPr lvl="1"/>
            <a:r>
              <a:rPr lang="en-IE" dirty="0" err="1"/>
              <a:t>mtext</a:t>
            </a:r>
            <a:r>
              <a:rPr lang="en-IE" dirty="0"/>
              <a:t>()</a:t>
            </a:r>
          </a:p>
          <a:p>
            <a:pPr lvl="1"/>
            <a:endParaRPr lang="en-IE" dirty="0"/>
          </a:p>
          <a:p>
            <a:r>
              <a:rPr lang="en-IE" dirty="0"/>
              <a:t>Create custom axes</a:t>
            </a:r>
          </a:p>
          <a:p>
            <a:pPr lvl="1"/>
            <a:r>
              <a:rPr lang="en-IE" dirty="0"/>
              <a:t>Set axes = FALSE in plot() or </a:t>
            </a:r>
            <a:r>
              <a:rPr lang="en-IE" dirty="0" err="1"/>
              <a:t>boxplot</a:t>
            </a:r>
            <a:r>
              <a:rPr lang="en-IE" dirty="0"/>
              <a:t>() or ...</a:t>
            </a:r>
          </a:p>
          <a:p>
            <a:pPr lvl="1"/>
            <a:r>
              <a:rPr lang="en-IE" dirty="0"/>
              <a:t>Draw your custom axes using axis()</a:t>
            </a:r>
          </a:p>
          <a:p>
            <a:pPr lvl="1"/>
            <a:endParaRPr lang="en-IE" dirty="0"/>
          </a:p>
          <a:p>
            <a:r>
              <a:rPr lang="en-IE" dirty="0"/>
              <a:t>Add curves, lines, other points</a:t>
            </a:r>
          </a:p>
          <a:p>
            <a:pPr lvl="1"/>
            <a:r>
              <a:rPr lang="en-IE" dirty="0"/>
              <a:t>lines()</a:t>
            </a:r>
          </a:p>
          <a:p>
            <a:pPr lvl="1"/>
            <a:r>
              <a:rPr lang="en-IE" dirty="0" err="1"/>
              <a:t>abline</a:t>
            </a:r>
            <a:r>
              <a:rPr lang="en-IE" dirty="0"/>
              <a:t>()</a:t>
            </a:r>
          </a:p>
          <a:p>
            <a:pPr lvl="1"/>
            <a:r>
              <a:rPr lang="en-IE" dirty="0"/>
              <a:t>curve()</a:t>
            </a:r>
          </a:p>
          <a:p>
            <a:pPr lvl="1"/>
            <a:r>
              <a:rPr lang="en-IE" dirty="0"/>
              <a:t>points()</a:t>
            </a:r>
          </a:p>
          <a:p>
            <a:pPr lvl="1"/>
            <a:endParaRPr lang="en-IE" dirty="0"/>
          </a:p>
          <a:p>
            <a:r>
              <a:rPr lang="en-IE" dirty="0"/>
              <a:t>Find the coordinates of points using locator()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716422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15350" cy="1325563"/>
          </a:xfrm>
        </p:spPr>
        <p:txBody>
          <a:bodyPr/>
          <a:lstStyle/>
          <a:p>
            <a:r>
              <a:rPr lang="en-IE" dirty="0"/>
              <a:t>More features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3" cstate="print"/>
          <a:srcRect t="17964"/>
          <a:stretch>
            <a:fillRect/>
          </a:stretch>
        </p:blipFill>
        <p:spPr bwMode="auto">
          <a:xfrm>
            <a:off x="5441932" y="2064561"/>
            <a:ext cx="3702068" cy="46001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79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26134" y="1397856"/>
            <a:ext cx="4033324" cy="50029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Accolade fermante 7"/>
          <p:cNvSpPr/>
          <p:nvPr/>
        </p:nvSpPr>
        <p:spPr>
          <a:xfrm>
            <a:off x="4628271" y="1308295"/>
            <a:ext cx="717452" cy="5233182"/>
          </a:xfrm>
          <a:prstGeom prst="righ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533503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/>
              <a:t>Exercises 5.2-1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352541" y="1825625"/>
            <a:ext cx="8571122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dirty="0"/>
              <a:t>Plot the length Vs weight of </a:t>
            </a:r>
          </a:p>
          <a:p>
            <a:pPr marL="457200" lvl="1" indent="0">
              <a:buNone/>
            </a:pPr>
            <a:endParaRPr lang="en-IE" dirty="0"/>
          </a:p>
          <a:p>
            <a:pPr marL="971550" lvl="1" indent="-514350">
              <a:buFont typeface="+mj-lt"/>
              <a:buAutoNum type="arabicPeriod"/>
            </a:pPr>
            <a:r>
              <a:rPr lang="en-IE" dirty="0"/>
              <a:t>fish from the Moy river with small points, limit weight axis to 10 </a:t>
            </a:r>
            <a:r>
              <a:rPr lang="en-IE" sz="1800" dirty="0"/>
              <a:t>(see </a:t>
            </a:r>
            <a:r>
              <a:rPr lang="en-IE" sz="1800" dirty="0" err="1"/>
              <a:t>pch</a:t>
            </a:r>
            <a:r>
              <a:rPr lang="en-IE" sz="1800" dirty="0"/>
              <a:t> and </a:t>
            </a:r>
            <a:r>
              <a:rPr lang="en-IE" sz="1800" dirty="0" err="1"/>
              <a:t>ylim</a:t>
            </a:r>
            <a:r>
              <a:rPr lang="en-IE" sz="1800" dirty="0"/>
              <a:t> arguments)</a:t>
            </a:r>
          </a:p>
          <a:p>
            <a:pPr marL="971550" lvl="1" indent="-514350">
              <a:buFont typeface="+mj-lt"/>
              <a:buAutoNum type="arabicPeriod"/>
            </a:pPr>
            <a:endParaRPr lang="en-IE" dirty="0"/>
          </a:p>
          <a:p>
            <a:pPr marL="971550" lvl="1" indent="-514350">
              <a:buFont typeface="+mj-lt"/>
              <a:buAutoNum type="arabicPeriod"/>
            </a:pPr>
            <a:r>
              <a:rPr lang="en-IE" dirty="0"/>
              <a:t>Show us your artsy side, play with the arguments</a:t>
            </a:r>
          </a:p>
          <a:p>
            <a:pPr marL="971550" lvl="1" indent="-514350">
              <a:buFont typeface="+mj-lt"/>
              <a:buAutoNum type="arabicPeriod"/>
            </a:pPr>
            <a:endParaRPr lang="en-IE" dirty="0"/>
          </a:p>
          <a:p>
            <a:pPr marL="971550" lvl="1" indent="-514350">
              <a:buFont typeface="+mj-lt"/>
              <a:buAutoNum type="arabicPeriod"/>
            </a:pPr>
            <a:r>
              <a:rPr lang="en-IE" dirty="0"/>
              <a:t>all fish with a different </a:t>
            </a:r>
            <a:r>
              <a:rPr lang="en-IE" dirty="0" err="1"/>
              <a:t>color</a:t>
            </a:r>
            <a:r>
              <a:rPr lang="en-IE" dirty="0"/>
              <a:t> per river (see col argument, use river data as numeric)</a:t>
            </a:r>
          </a:p>
          <a:p>
            <a:pPr marL="971550" lvl="1" indent="-514350">
              <a:buFont typeface="+mj-lt"/>
              <a:buAutoNum type="arabicPeriod"/>
            </a:pPr>
            <a:endParaRPr lang="en-IE" dirty="0"/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13778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1" y="1709739"/>
            <a:ext cx="8877992" cy="2852737"/>
          </a:xfrm>
        </p:spPr>
        <p:txBody>
          <a:bodyPr/>
          <a:lstStyle/>
          <a:p>
            <a:r>
              <a:rPr lang="en-IE" dirty="0"/>
              <a:t>5.3 Global graphics settings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par()</a:t>
            </a:r>
          </a:p>
        </p:txBody>
      </p:sp>
    </p:spTree>
    <p:extLst>
      <p:ext uri="{BB962C8B-B14F-4D97-AF65-F5344CB8AC3E}">
        <p14:creationId xmlns:p14="http://schemas.microsoft.com/office/powerpoint/2010/main" val="3852048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7138" y="1560111"/>
            <a:ext cx="7886700" cy="2852737"/>
          </a:xfrm>
        </p:spPr>
        <p:txBody>
          <a:bodyPr>
            <a:normAutofit fontScale="90000"/>
          </a:bodyPr>
          <a:lstStyle/>
          <a:p>
            <a:r>
              <a:rPr lang="en-IE" sz="5400" dirty="0"/>
              <a:t>1.2 R Basic</a:t>
            </a:r>
            <a:br>
              <a:rPr lang="en-IE" sz="5400" dirty="0"/>
            </a:br>
            <a:r>
              <a:rPr lang="en-IE" sz="3100" dirty="0"/>
              <a:t>Console</a:t>
            </a:r>
            <a:br>
              <a:rPr lang="en-IE" sz="3100" dirty="0"/>
            </a:br>
            <a:r>
              <a:rPr lang="en-IE" sz="3100" dirty="0"/>
              <a:t>Variables</a:t>
            </a:r>
            <a:br>
              <a:rPr lang="en-IE" sz="3100" dirty="0"/>
            </a:br>
            <a:r>
              <a:rPr lang="en-IE" sz="3100" dirty="0"/>
              <a:t>Scripts</a:t>
            </a:r>
            <a:br>
              <a:rPr lang="en-IE" sz="3100" dirty="0"/>
            </a:br>
            <a:r>
              <a:rPr lang="en-IE" sz="3100" dirty="0"/>
              <a:t>Functions</a:t>
            </a:r>
            <a:br>
              <a:rPr lang="en-IE" sz="3100" dirty="0"/>
            </a:br>
            <a:r>
              <a:rPr lang="en-IE" sz="3100" dirty="0" err="1"/>
              <a:t>Rstudio</a:t>
            </a:r>
            <a:br>
              <a:rPr lang="en-IE" sz="3100" dirty="0"/>
            </a:br>
            <a:r>
              <a:rPr lang="en-IE" sz="3100" dirty="0"/>
              <a:t>Good practices</a:t>
            </a:r>
          </a:p>
        </p:txBody>
      </p:sp>
    </p:spTree>
    <p:extLst>
      <p:ext uri="{BB962C8B-B14F-4D97-AF65-F5344CB8AC3E}">
        <p14:creationId xmlns:p14="http://schemas.microsoft.com/office/powerpoint/2010/main" val="1553515741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15350" cy="1325563"/>
          </a:xfrm>
        </p:spPr>
        <p:txBody>
          <a:bodyPr/>
          <a:lstStyle/>
          <a:p>
            <a:r>
              <a:rPr lang="en-IE" dirty="0"/>
              <a:t>par(), global parameters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8173" y="2420923"/>
            <a:ext cx="8651630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IE" sz="3600" dirty="0"/>
              <a:t>To query graphical parameters</a:t>
            </a:r>
          </a:p>
          <a:p>
            <a:pPr algn="ctr"/>
            <a:endParaRPr lang="en-IE" sz="3600" dirty="0"/>
          </a:p>
          <a:p>
            <a:pPr marL="0" indent="0" algn="ctr">
              <a:buNone/>
            </a:pPr>
            <a:r>
              <a:rPr lang="en-IE" sz="3600" dirty="0"/>
              <a:t>Sets parameters </a:t>
            </a:r>
            <a:r>
              <a:rPr lang="en-IE" sz="3600" dirty="0">
                <a:solidFill>
                  <a:srgbClr val="FF0000"/>
                </a:solidFill>
              </a:rPr>
              <a:t>for all subsequent graphics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1961832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15350" cy="1325563"/>
          </a:xfrm>
        </p:spPr>
        <p:txBody>
          <a:bodyPr/>
          <a:lstStyle/>
          <a:p>
            <a:r>
              <a:rPr lang="en-IE" dirty="0"/>
              <a:t>par(), split graph window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2370" y="1523149"/>
            <a:ext cx="8651630" cy="4351338"/>
          </a:xfrm>
        </p:spPr>
        <p:txBody>
          <a:bodyPr/>
          <a:lstStyle/>
          <a:p>
            <a:r>
              <a:rPr lang="en-IE" dirty="0"/>
              <a:t>2 argument to specify number of row and colons</a:t>
            </a:r>
          </a:p>
          <a:p>
            <a:pPr lvl="1"/>
            <a:r>
              <a:rPr lang="en-IE" dirty="0" err="1"/>
              <a:t>mfcol</a:t>
            </a:r>
            <a:r>
              <a:rPr lang="en-IE" dirty="0"/>
              <a:t> : fill by columns</a:t>
            </a:r>
          </a:p>
          <a:p>
            <a:pPr lvl="1"/>
            <a:r>
              <a:rPr lang="en-IE" dirty="0" err="1"/>
              <a:t>mfrow</a:t>
            </a:r>
            <a:r>
              <a:rPr lang="en-IE" dirty="0"/>
              <a:t> : fill by row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 rot="20725925">
            <a:off x="4949373" y="2235200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b="1" dirty="0">
                <a:solidFill>
                  <a:srgbClr val="FF0000"/>
                </a:solidFill>
              </a:rPr>
              <a:t>Pick one !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297" y="3190812"/>
            <a:ext cx="1916031" cy="301189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9627" y="3069183"/>
            <a:ext cx="5493063" cy="3255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044372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15350" cy="1325563"/>
          </a:xfrm>
        </p:spPr>
        <p:txBody>
          <a:bodyPr/>
          <a:lstStyle/>
          <a:p>
            <a:r>
              <a:rPr lang="en-IE" dirty="0"/>
              <a:t>par(), margins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2370" y="1325563"/>
            <a:ext cx="8651630" cy="4351338"/>
          </a:xfrm>
        </p:spPr>
        <p:txBody>
          <a:bodyPr/>
          <a:lstStyle/>
          <a:p>
            <a:pPr marL="457200" lvl="1" indent="0">
              <a:buNone/>
            </a:pPr>
            <a:r>
              <a:rPr lang="en-IE" dirty="0"/>
              <a:t>inner margin: mar()</a:t>
            </a:r>
          </a:p>
          <a:p>
            <a:pPr marL="457200" lvl="1" indent="0">
              <a:buNone/>
            </a:pPr>
            <a:r>
              <a:rPr lang="en-IE" dirty="0"/>
              <a:t>outer margins: and </a:t>
            </a:r>
            <a:r>
              <a:rPr lang="en-IE" dirty="0" err="1"/>
              <a:t>oma</a:t>
            </a:r>
            <a:r>
              <a:rPr lang="en-IE" dirty="0"/>
              <a:t>()</a:t>
            </a:r>
          </a:p>
          <a:p>
            <a:pPr marL="457200" lvl="1" indent="0">
              <a:buNone/>
            </a:pPr>
            <a:r>
              <a:rPr lang="en-IE" dirty="0"/>
              <a:t>4 values each, start  from bottom and clockwise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6041254" y="3975242"/>
            <a:ext cx="22801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E" dirty="0"/>
              <a:t>http://rgraphics.limnology.wisc.edu/rmargins_sf.php</a:t>
            </a:r>
          </a:p>
        </p:txBody>
      </p:sp>
      <p:pic>
        <p:nvPicPr>
          <p:cNvPr id="8" name="Picture 2" descr="Résultat de recherche d'images pour &quot;R par&quot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1795" y="2651125"/>
            <a:ext cx="4098017" cy="4098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913819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/>
              <a:t>Exercises 5.3-1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286438" y="1825625"/>
            <a:ext cx="8857561" cy="4351338"/>
          </a:xfrm>
        </p:spPr>
        <p:txBody>
          <a:bodyPr>
            <a:normAutofit fontScale="92500" lnSpcReduction="20000"/>
          </a:bodyPr>
          <a:lstStyle/>
          <a:p>
            <a:pPr marL="971550" lvl="1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use x11() to create new graph windows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Use argument </a:t>
            </a:r>
            <a:r>
              <a:rPr lang="en-IE" dirty="0" err="1"/>
              <a:t>mfrow</a:t>
            </a:r>
            <a:r>
              <a:rPr lang="en-IE" dirty="0"/>
              <a:t> of par() to allow for 3 graphics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Use argument </a:t>
            </a:r>
            <a:r>
              <a:rPr lang="en-IE" dirty="0" err="1"/>
              <a:t>oma</a:t>
            </a:r>
            <a:r>
              <a:rPr lang="en-IE" dirty="0"/>
              <a:t> of par() to make really small outer margins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Add 3 graphics on the figure panel (your choice)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Save that panel as a .pdf file</a:t>
            </a:r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0227350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pPr algn="ctr"/>
            <a:r>
              <a:rPr lang="en-IE" dirty="0"/>
              <a:t>More on graphics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6143" y="1430950"/>
            <a:ext cx="8426547" cy="2676036"/>
          </a:xfrm>
        </p:spPr>
        <p:txBody>
          <a:bodyPr>
            <a:normAutofit fontScale="77500" lnSpcReduction="20000"/>
          </a:bodyPr>
          <a:lstStyle/>
          <a:p>
            <a:r>
              <a:rPr lang="en-IE" dirty="0" err="1"/>
              <a:t>ggplot</a:t>
            </a:r>
            <a:r>
              <a:rPr lang="en-IE" dirty="0"/>
              <a:t> </a:t>
            </a:r>
          </a:p>
          <a:p>
            <a:pPr lvl="1"/>
            <a:r>
              <a:rPr lang="en-IE" dirty="0">
                <a:hlinkClick r:id="rId2"/>
              </a:rPr>
              <a:t>http://www.cookbook-r.com/Graphs/Axes_(ggplot2)/</a:t>
            </a:r>
            <a:endParaRPr lang="en-IE" dirty="0"/>
          </a:p>
          <a:p>
            <a:pPr lvl="1"/>
            <a:r>
              <a:rPr lang="en-IE" dirty="0"/>
              <a:t>Extra code folder</a:t>
            </a:r>
          </a:p>
          <a:p>
            <a:pPr marL="0" indent="0">
              <a:buNone/>
            </a:pPr>
            <a:endParaRPr lang="en-IE" dirty="0">
              <a:hlinkClick r:id="rId3"/>
            </a:endParaRPr>
          </a:p>
          <a:p>
            <a:r>
              <a:rPr lang="en-IE" dirty="0">
                <a:hlinkClick r:id="rId3"/>
              </a:rPr>
              <a:t>http://girke.bioinformatics.ucr.edu/GEN242/vignettes/15_Rgraphics/Rgraphics.html</a:t>
            </a:r>
            <a:endParaRPr lang="en-IE" dirty="0"/>
          </a:p>
          <a:p>
            <a:endParaRPr lang="en-IE" dirty="0"/>
          </a:p>
          <a:p>
            <a:r>
              <a:rPr lang="en-IE" dirty="0">
                <a:hlinkClick r:id="rId4"/>
              </a:rPr>
              <a:t>http://www.r-graph-gallery.com/</a:t>
            </a:r>
            <a:endParaRPr lang="en-IE" dirty="0"/>
          </a:p>
          <a:p>
            <a:endParaRPr lang="en-IE" dirty="0"/>
          </a:p>
          <a:p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Résultat de recherche d'images pour &quot;R graphics second edition&quot;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740" y="4212373"/>
            <a:ext cx="1646959" cy="2508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5365194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20777"/>
            <a:ext cx="9144000" cy="2333192"/>
          </a:xfrm>
        </p:spPr>
        <p:txBody>
          <a:bodyPr>
            <a:normAutofit/>
          </a:bodyPr>
          <a:lstStyle/>
          <a:p>
            <a:pPr algn="just"/>
            <a:r>
              <a:rPr lang="en-IE" sz="5400" dirty="0"/>
              <a:t>6. Repetitive &amp; conditional tasks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397180" y="2741286"/>
            <a:ext cx="6211438" cy="1500187"/>
          </a:xfrm>
        </p:spPr>
        <p:txBody>
          <a:bodyPr>
            <a:normAutofit fontScale="85000" lnSpcReduction="10000"/>
          </a:bodyPr>
          <a:lstStyle/>
          <a:p>
            <a:r>
              <a:rPr lang="en-IE" dirty="0"/>
              <a:t>How to avoid loops, well because they are </a:t>
            </a:r>
          </a:p>
          <a:p>
            <a:r>
              <a:rPr lang="en-IE" dirty="0"/>
              <a:t>	- slow (not always the case)</a:t>
            </a:r>
          </a:p>
          <a:p>
            <a:r>
              <a:rPr lang="en-IE" dirty="0"/>
              <a:t>	- because they are more complicated to write</a:t>
            </a:r>
          </a:p>
          <a:p>
            <a:r>
              <a:rPr lang="en-IE" dirty="0"/>
              <a:t>How to make loops when you have no choice</a:t>
            </a:r>
          </a:p>
        </p:txBody>
      </p:sp>
      <p:pic>
        <p:nvPicPr>
          <p:cNvPr id="1026" name="Picture 2" descr="Résultat de recherche d'images pour &quot;loop programming&quot;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459" y="4937664"/>
            <a:ext cx="5460037" cy="1712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5405163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278587"/>
          </a:xfrm>
        </p:spPr>
        <p:txBody>
          <a:bodyPr>
            <a:normAutofit/>
          </a:bodyPr>
          <a:lstStyle/>
          <a:p>
            <a:r>
              <a:rPr lang="en-IE" sz="5400" dirty="0"/>
              <a:t>6.1 Applying the same function</a:t>
            </a:r>
            <a:br>
              <a:rPr lang="en-IE" sz="5400" dirty="0"/>
            </a:br>
            <a:r>
              <a:rPr lang="en-IE" sz="2800" dirty="0"/>
              <a:t>- over one dimension of a matrix/</a:t>
            </a:r>
            <a:r>
              <a:rPr lang="en-IE" sz="2800" dirty="0" err="1"/>
              <a:t>dataframe</a:t>
            </a:r>
            <a:r>
              <a:rPr lang="en-IE" sz="2800" dirty="0"/>
              <a:t>/array, apply()</a:t>
            </a:r>
            <a:br>
              <a:rPr lang="en-IE" sz="2800" dirty="0"/>
            </a:br>
            <a:r>
              <a:rPr lang="en-IE" sz="2800" dirty="0"/>
              <a:t>- by factor levels on a vector, matrix, </a:t>
            </a:r>
            <a:r>
              <a:rPr lang="en-IE" sz="2800" dirty="0" err="1"/>
              <a:t>dataframe</a:t>
            </a:r>
            <a:r>
              <a:rPr lang="en-IE" sz="2800" dirty="0"/>
              <a:t>, </a:t>
            </a:r>
            <a:r>
              <a:rPr lang="en-IE" sz="2800" dirty="0" err="1"/>
              <a:t>tapply</a:t>
            </a:r>
            <a:r>
              <a:rPr lang="en-IE" sz="2800" dirty="0"/>
              <a:t> &amp; by() </a:t>
            </a:r>
            <a:br>
              <a:rPr lang="en-IE" sz="2800" dirty="0"/>
            </a:br>
            <a:br>
              <a:rPr lang="en-IE" sz="2800" dirty="0"/>
            </a:br>
            <a:r>
              <a:rPr lang="en-IE" sz="2000" dirty="0"/>
              <a:t>(over elements of a list, </a:t>
            </a:r>
            <a:r>
              <a:rPr lang="en-IE" sz="2000" dirty="0" err="1"/>
              <a:t>sapply</a:t>
            </a:r>
            <a:r>
              <a:rPr lang="en-IE" sz="2000" dirty="0"/>
              <a:t>() and </a:t>
            </a:r>
            <a:r>
              <a:rPr lang="en-IE" sz="2000" dirty="0" err="1"/>
              <a:t>lapply</a:t>
            </a:r>
            <a:r>
              <a:rPr lang="en-IE" sz="2000" dirty="0"/>
              <a:t>(), see extras section) </a:t>
            </a:r>
            <a:br>
              <a:rPr lang="en-IE" sz="5400" dirty="0"/>
            </a:br>
            <a:r>
              <a:rPr lang="en-IE" sz="5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79565928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0"/>
            <a:ext cx="9144001" cy="994172"/>
          </a:xfrm>
        </p:spPr>
        <p:txBody>
          <a:bodyPr>
            <a:normAutofit/>
          </a:bodyPr>
          <a:lstStyle/>
          <a:p>
            <a:r>
              <a:rPr lang="en-IE" sz="4000" dirty="0"/>
              <a:t>Applying functions across dimensions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841" y="1357793"/>
            <a:ext cx="8168508" cy="4351338"/>
          </a:xfrm>
        </p:spPr>
        <p:txBody>
          <a:bodyPr/>
          <a:lstStyle/>
          <a:p>
            <a:pPr marL="0" indent="0">
              <a:buNone/>
            </a:pPr>
            <a:r>
              <a:rPr lang="en-IE" dirty="0">
                <a:solidFill>
                  <a:schemeClr val="accent2"/>
                </a:solidFill>
              </a:rPr>
              <a:t>apply(…)</a:t>
            </a:r>
            <a:endParaRPr lang="fr-FR" dirty="0">
              <a:solidFill>
                <a:schemeClr val="accent2"/>
              </a:solidFill>
            </a:endParaRPr>
          </a:p>
          <a:p>
            <a:endParaRPr lang="en-IE" dirty="0"/>
          </a:p>
          <a:p>
            <a:pPr lvl="1"/>
            <a:r>
              <a:rPr lang="en-IE" dirty="0"/>
              <a:t>by rows or columns of matrix/</a:t>
            </a:r>
            <a:r>
              <a:rPr lang="en-IE" dirty="0" err="1"/>
              <a:t>dataframe</a:t>
            </a:r>
            <a:r>
              <a:rPr lang="en-IE" dirty="0"/>
              <a:t>/array</a:t>
            </a:r>
          </a:p>
          <a:p>
            <a:pPr lvl="1"/>
            <a:endParaRPr lang="en-IE" dirty="0"/>
          </a:p>
          <a:p>
            <a:pPr lvl="1"/>
            <a:r>
              <a:rPr lang="en-IE" dirty="0"/>
              <a:t>For instance to get quantiles by rows</a:t>
            </a:r>
          </a:p>
          <a:p>
            <a:endParaRPr lang="en-IE" dirty="0"/>
          </a:p>
          <a:p>
            <a:endParaRPr lang="en-IE" dirty="0"/>
          </a:p>
          <a:p>
            <a:pPr marL="0" indent="0">
              <a:buNone/>
            </a:pPr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e 3">
            <a:extLst>
              <a:ext uri="{FF2B5EF4-FFF2-40B4-BE49-F238E27FC236}">
                <a16:creationId xmlns:a16="http://schemas.microsoft.com/office/drawing/2014/main" id="{A622B320-5704-4175-9004-B4477652222A}"/>
              </a:ext>
            </a:extLst>
          </p:cNvPr>
          <p:cNvGrpSpPr/>
          <p:nvPr/>
        </p:nvGrpSpPr>
        <p:grpSpPr>
          <a:xfrm>
            <a:off x="901877" y="4259903"/>
            <a:ext cx="6249388" cy="1779002"/>
            <a:chOff x="901877" y="4522660"/>
            <a:chExt cx="6249388" cy="1779002"/>
          </a:xfrm>
        </p:grpSpPr>
        <p:cxnSp>
          <p:nvCxnSpPr>
            <p:cNvPr id="7" name="Straight Arrow Connector 3"/>
            <p:cNvCxnSpPr/>
            <p:nvPr/>
          </p:nvCxnSpPr>
          <p:spPr>
            <a:xfrm flipH="1">
              <a:off x="3761840" y="4684839"/>
              <a:ext cx="8640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4723750" y="4534798"/>
              <a:ext cx="2427515" cy="300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E" sz="1350" dirty="0">
                  <a:solidFill>
                    <a:prstClr val="black"/>
                  </a:solidFill>
                </a:rPr>
                <a:t>x, the data you want to use</a:t>
              </a:r>
            </a:p>
          </p:txBody>
        </p:sp>
        <p:cxnSp>
          <p:nvCxnSpPr>
            <p:cNvPr id="9" name="Straight Arrow Connector 3"/>
            <p:cNvCxnSpPr/>
            <p:nvPr/>
          </p:nvCxnSpPr>
          <p:spPr>
            <a:xfrm flipH="1">
              <a:off x="3761840" y="5138323"/>
              <a:ext cx="8640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4723750" y="4988282"/>
              <a:ext cx="2427515" cy="300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E" sz="1350" dirty="0">
                  <a:solidFill>
                    <a:prstClr val="black"/>
                  </a:solidFill>
                </a:rPr>
                <a:t>1 for rows and 2 for columns</a:t>
              </a:r>
            </a:p>
          </p:txBody>
        </p:sp>
        <p:cxnSp>
          <p:nvCxnSpPr>
            <p:cNvPr id="11" name="Straight Arrow Connector 3"/>
            <p:cNvCxnSpPr/>
            <p:nvPr/>
          </p:nvCxnSpPr>
          <p:spPr>
            <a:xfrm flipH="1">
              <a:off x="3761840" y="5591807"/>
              <a:ext cx="8640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4723750" y="5441766"/>
              <a:ext cx="2427515" cy="300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E" sz="1350" dirty="0">
                  <a:solidFill>
                    <a:prstClr val="black"/>
                  </a:solidFill>
                </a:rPr>
                <a:t>The function you want to use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723750" y="5895250"/>
              <a:ext cx="2427515" cy="300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E" sz="1350" dirty="0">
                  <a:solidFill>
                    <a:prstClr val="black"/>
                  </a:solidFill>
                </a:rPr>
                <a:t>Argument linked to quantile()</a:t>
              </a:r>
            </a:p>
          </p:txBody>
        </p:sp>
        <p:cxnSp>
          <p:nvCxnSpPr>
            <p:cNvPr id="14" name="Straight Arrow Connector 3"/>
            <p:cNvCxnSpPr/>
            <p:nvPr/>
          </p:nvCxnSpPr>
          <p:spPr>
            <a:xfrm flipH="1">
              <a:off x="3761840" y="6045291"/>
              <a:ext cx="8640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01877" y="4522660"/>
              <a:ext cx="2629267" cy="177900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22905976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1" cy="1443210"/>
          </a:xfrm>
        </p:spPr>
        <p:txBody>
          <a:bodyPr>
            <a:normAutofit/>
          </a:bodyPr>
          <a:lstStyle/>
          <a:p>
            <a:r>
              <a:rPr lang="en-IE" dirty="0"/>
              <a:t>Apply functions by factor(s)</a:t>
            </a:r>
            <a:br>
              <a:rPr lang="en-IE" dirty="0"/>
            </a:br>
            <a:endParaRPr lang="en-IE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345" y="1253331"/>
            <a:ext cx="9019309" cy="4351338"/>
          </a:xfrm>
        </p:spPr>
        <p:txBody>
          <a:bodyPr/>
          <a:lstStyle/>
          <a:p>
            <a:pPr marL="457200" lvl="1" indent="0">
              <a:buNone/>
            </a:pPr>
            <a:r>
              <a:rPr lang="en-IE" sz="2800" dirty="0">
                <a:solidFill>
                  <a:schemeClr val="accent2"/>
                </a:solidFill>
              </a:rPr>
              <a:t> </a:t>
            </a:r>
            <a:r>
              <a:rPr lang="en-IE" sz="2800" dirty="0" err="1">
                <a:solidFill>
                  <a:schemeClr val="accent2"/>
                </a:solidFill>
              </a:rPr>
              <a:t>tapply</a:t>
            </a:r>
            <a:r>
              <a:rPr lang="en-IE" sz="2800" dirty="0">
                <a:solidFill>
                  <a:schemeClr val="accent2"/>
                </a:solidFill>
              </a:rPr>
              <a:t>(…)</a:t>
            </a:r>
            <a:endParaRPr lang="fr-FR" sz="2800" dirty="0">
              <a:solidFill>
                <a:schemeClr val="accent2"/>
              </a:solidFill>
            </a:endParaRPr>
          </a:p>
          <a:p>
            <a:pPr lvl="1"/>
            <a:endParaRPr lang="en-IE" sz="2000" dirty="0"/>
          </a:p>
          <a:p>
            <a:pPr lvl="2"/>
            <a:r>
              <a:rPr lang="en-IE" sz="2400" dirty="0"/>
              <a:t>Applies function on vectors only (X argument) </a:t>
            </a:r>
          </a:p>
          <a:p>
            <a:pPr lvl="2"/>
            <a:endParaRPr lang="en-IE" sz="2400" dirty="0"/>
          </a:p>
          <a:p>
            <a:pPr lvl="2"/>
            <a:r>
              <a:rPr lang="en-IE" sz="2400" dirty="0"/>
              <a:t>Factor or combination of factors entered as list (INDEX argument)</a:t>
            </a:r>
          </a:p>
          <a:p>
            <a:pPr lvl="2"/>
            <a:endParaRPr lang="en-IE" sz="2400" dirty="0"/>
          </a:p>
          <a:p>
            <a:pPr lvl="2"/>
            <a:r>
              <a:rPr lang="en-IE" sz="2400" dirty="0"/>
              <a:t>function to use, no () (FUN argument)</a:t>
            </a:r>
          </a:p>
          <a:p>
            <a:pPr lvl="2"/>
            <a:endParaRPr lang="en-IE" sz="2400" dirty="0"/>
          </a:p>
          <a:p>
            <a:pPr lvl="2"/>
            <a:r>
              <a:rPr lang="en-IE" sz="2400" dirty="0"/>
              <a:t>Produces matrix type output</a:t>
            </a:r>
          </a:p>
          <a:p>
            <a:pPr lvl="1"/>
            <a:endParaRPr lang="en-IE" dirty="0"/>
          </a:p>
          <a:p>
            <a:endParaRPr lang="en-IE" dirty="0"/>
          </a:p>
          <a:p>
            <a:pPr marL="0" indent="0">
              <a:buNone/>
            </a:pPr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66141" y="5312383"/>
            <a:ext cx="6811716" cy="10238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871149387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1" cy="1443210"/>
          </a:xfrm>
        </p:spPr>
        <p:txBody>
          <a:bodyPr>
            <a:normAutofit/>
          </a:bodyPr>
          <a:lstStyle/>
          <a:p>
            <a:r>
              <a:rPr lang="en-IE" dirty="0"/>
              <a:t>Applying functions by factor(s)</a:t>
            </a:r>
            <a:br>
              <a:rPr lang="en-IE" dirty="0"/>
            </a:br>
            <a:endParaRPr lang="en-IE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5561" y="1305911"/>
            <a:ext cx="8377129" cy="4795195"/>
          </a:xfrm>
        </p:spPr>
        <p:txBody>
          <a:bodyPr/>
          <a:lstStyle/>
          <a:p>
            <a:pPr marL="0" indent="0">
              <a:buNone/>
            </a:pPr>
            <a:r>
              <a:rPr lang="fr-FR" sz="3200" dirty="0">
                <a:solidFill>
                  <a:schemeClr val="accent2"/>
                </a:solidFill>
              </a:rPr>
              <a:t>by(…)</a:t>
            </a:r>
          </a:p>
          <a:p>
            <a:endParaRPr lang="en-IE" sz="2400" dirty="0"/>
          </a:p>
          <a:p>
            <a:pPr lvl="1"/>
            <a:r>
              <a:rPr lang="en-IE" dirty="0"/>
              <a:t>Can be used on </a:t>
            </a:r>
            <a:r>
              <a:rPr lang="en-IE" dirty="0" err="1"/>
              <a:t>dataframe</a:t>
            </a:r>
            <a:r>
              <a:rPr lang="en-IE" dirty="0"/>
              <a:t> </a:t>
            </a:r>
            <a:r>
              <a:rPr lang="en-IE" sz="1400" dirty="0">
                <a:solidFill>
                  <a:srgbClr val="C00000"/>
                </a:solidFill>
              </a:rPr>
              <a:t>(and lists)</a:t>
            </a:r>
          </a:p>
          <a:p>
            <a:endParaRPr lang="en-IE" sz="1800" dirty="0">
              <a:solidFill>
                <a:srgbClr val="C00000"/>
              </a:solidFill>
            </a:endParaRPr>
          </a:p>
          <a:p>
            <a:pPr lvl="1"/>
            <a:r>
              <a:rPr lang="en-IE" dirty="0"/>
              <a:t>Outputs of type list</a:t>
            </a:r>
          </a:p>
          <a:p>
            <a:endParaRPr lang="en-IE" sz="1800" dirty="0">
              <a:solidFill>
                <a:srgbClr val="C00000"/>
              </a:solidFill>
            </a:endParaRPr>
          </a:p>
          <a:p>
            <a:pPr lvl="1"/>
            <a:r>
              <a:rPr lang="en-IE" dirty="0"/>
              <a:t>Allows functions </a:t>
            </a:r>
          </a:p>
          <a:p>
            <a:pPr lvl="2"/>
            <a:r>
              <a:rPr lang="en-IE" sz="1600" dirty="0"/>
              <a:t>More complicated and customized</a:t>
            </a:r>
            <a:endParaRPr lang="en-IE" sz="1600" dirty="0">
              <a:solidFill>
                <a:srgbClr val="C00000"/>
              </a:solidFill>
            </a:endParaRPr>
          </a:p>
          <a:p>
            <a:pPr lvl="2"/>
            <a:r>
              <a:rPr lang="en-IE" sz="1600" dirty="0"/>
              <a:t>Returning outputs base on several columns of the </a:t>
            </a:r>
            <a:r>
              <a:rPr lang="en-IE" sz="1600" dirty="0" err="1"/>
              <a:t>dataframe</a:t>
            </a:r>
            <a:r>
              <a:rPr lang="en-IE" sz="1600" dirty="0"/>
              <a:t> </a:t>
            </a:r>
          </a:p>
          <a:p>
            <a:pPr lvl="1"/>
            <a:endParaRPr lang="en-IE" sz="1800" dirty="0"/>
          </a:p>
          <a:p>
            <a:pPr lvl="1"/>
            <a:endParaRPr lang="en-IE" sz="1800" dirty="0"/>
          </a:p>
          <a:p>
            <a:pPr marL="457200" lvl="1" indent="0" algn="ctr">
              <a:buNone/>
            </a:pPr>
            <a:r>
              <a:rPr lang="en-IE" sz="3200" dirty="0">
                <a:solidFill>
                  <a:srgbClr val="C00000"/>
                </a:solidFill>
              </a:rPr>
              <a:t>See extras section</a:t>
            </a:r>
            <a:endParaRPr lang="en-IE" sz="3200" dirty="0"/>
          </a:p>
          <a:p>
            <a:endParaRPr lang="en-IE" dirty="0"/>
          </a:p>
          <a:p>
            <a:endParaRPr lang="en-IE" dirty="0"/>
          </a:p>
          <a:p>
            <a:pPr lvl="1"/>
            <a:endParaRPr lang="en-IE" dirty="0"/>
          </a:p>
          <a:p>
            <a:endParaRPr lang="en-IE" dirty="0"/>
          </a:p>
          <a:p>
            <a:pPr marL="0" indent="0">
              <a:buNone/>
            </a:pPr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22283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/>
          <a:lstStyle/>
          <a:p>
            <a:r>
              <a:rPr lang="en-IE" dirty="0"/>
              <a:t>What’s R 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000" y="1813540"/>
            <a:ext cx="8331200" cy="3263504"/>
          </a:xfrm>
        </p:spPr>
        <p:txBody>
          <a:bodyPr>
            <a:normAutofit fontScale="77500" lnSpcReduction="20000"/>
          </a:bodyPr>
          <a:lstStyle/>
          <a:p>
            <a:r>
              <a:rPr lang="en-IE" dirty="0"/>
              <a:t>Open source programming language for statistical computing</a:t>
            </a:r>
          </a:p>
          <a:p>
            <a:endParaRPr lang="en-IE" dirty="0"/>
          </a:p>
          <a:p>
            <a:r>
              <a:rPr lang="en-IE" dirty="0"/>
              <a:t>Derived from S developed in 1993 by the Bell Labs and John Chalmers</a:t>
            </a:r>
          </a:p>
          <a:p>
            <a:endParaRPr lang="en-IE" dirty="0"/>
          </a:p>
          <a:p>
            <a:r>
              <a:rPr lang="en-IE" dirty="0"/>
              <a:t>Creators :  </a:t>
            </a:r>
            <a:r>
              <a:rPr lang="en-IE" dirty="0">
                <a:hlinkClick r:id="rId2" tooltip="Ross Ihaka"/>
              </a:rPr>
              <a:t>Ross Ihaka</a:t>
            </a:r>
            <a:r>
              <a:rPr lang="en-IE" dirty="0"/>
              <a:t> and </a:t>
            </a:r>
            <a:r>
              <a:rPr lang="en-IE" dirty="0">
                <a:hlinkClick r:id="rId3" tooltip="Robert Gentleman (statistician)"/>
              </a:rPr>
              <a:t>Robert Gentleman</a:t>
            </a:r>
            <a:r>
              <a:rPr lang="en-IE" dirty="0"/>
              <a:t> (</a:t>
            </a:r>
            <a:r>
              <a:rPr lang="en-IE" dirty="0">
                <a:hlinkClick r:id="rId4"/>
              </a:rPr>
              <a:t>University of Auckland</a:t>
            </a:r>
            <a:endParaRPr lang="en-IE" dirty="0"/>
          </a:p>
          <a:p>
            <a:endParaRPr lang="en-IE" dirty="0"/>
          </a:p>
          <a:p>
            <a:r>
              <a:rPr lang="en-IE" dirty="0"/>
              <a:t>Project start in 1992, first release 1995, first stable version in 2000</a:t>
            </a:r>
          </a:p>
          <a:p>
            <a:endParaRPr lang="en-IE" dirty="0"/>
          </a:p>
          <a:p>
            <a:r>
              <a:rPr lang="en-IE" dirty="0"/>
              <a:t>Available at </a:t>
            </a:r>
            <a:r>
              <a:rPr lang="en-IE" dirty="0">
                <a:hlinkClick r:id="rId5"/>
              </a:rPr>
              <a:t>https://www.r-project.org/</a:t>
            </a:r>
            <a:endParaRPr lang="en-IE" dirty="0"/>
          </a:p>
          <a:p>
            <a:endParaRPr lang="en-IE" dirty="0"/>
          </a:p>
        </p:txBody>
      </p:sp>
      <p:pic>
        <p:nvPicPr>
          <p:cNvPr id="6" name="Picture 2" descr="RStudi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3566521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0"/>
            <a:ext cx="8610601" cy="994172"/>
          </a:xfrm>
        </p:spPr>
        <p:txBody>
          <a:bodyPr>
            <a:normAutofit fontScale="90000"/>
          </a:bodyPr>
          <a:lstStyle/>
          <a:p>
            <a:r>
              <a:rPr lang="en-IE" dirty="0"/>
              <a:t>Including ‘applied functions’ arguments</a:t>
            </a:r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0" y="1465015"/>
            <a:ext cx="8801099" cy="3627724"/>
          </a:xfrm>
        </p:spPr>
        <p:txBody>
          <a:bodyPr>
            <a:normAutofit/>
          </a:bodyPr>
          <a:lstStyle/>
          <a:p>
            <a:pPr lvl="1"/>
            <a:r>
              <a:rPr lang="fr-FR" dirty="0"/>
              <a:t>To </a:t>
            </a:r>
            <a:r>
              <a:rPr lang="fr-FR" dirty="0" err="1"/>
              <a:t>refine</a:t>
            </a:r>
            <a:r>
              <a:rPr lang="fr-FR" dirty="0"/>
              <a:t> </a:t>
            </a:r>
            <a:r>
              <a:rPr lang="fr-FR" dirty="0" err="1"/>
              <a:t>your</a:t>
            </a:r>
            <a:r>
              <a:rPr lang="fr-FR" dirty="0"/>
              <a:t> outputs</a:t>
            </a:r>
            <a:endParaRPr lang="en-IE" dirty="0"/>
          </a:p>
          <a:p>
            <a:pPr lvl="1"/>
            <a:endParaRPr lang="en-IE" dirty="0"/>
          </a:p>
          <a:p>
            <a:pPr lvl="1"/>
            <a:r>
              <a:rPr lang="en-IE" dirty="0"/>
              <a:t>You add that / those argument within apply(), by()…</a:t>
            </a:r>
          </a:p>
          <a:p>
            <a:endParaRPr lang="en-IE" dirty="0"/>
          </a:p>
          <a:p>
            <a:pPr lvl="1"/>
            <a:r>
              <a:rPr lang="en-IE" dirty="0"/>
              <a:t>For example, to deal with NA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953" y="4093367"/>
            <a:ext cx="6757192" cy="1817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170752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/>
              <a:t>Exercises 6.1-1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628650" y="1957827"/>
            <a:ext cx="7886700" cy="4351338"/>
          </a:xfrm>
        </p:spPr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IE" dirty="0"/>
              <a:t>Subset salmon data for columns year, weight, length &amp; </a:t>
            </a:r>
            <a:r>
              <a:rPr lang="en-IE" dirty="0" err="1"/>
              <a:t>julian.day</a:t>
            </a:r>
            <a:r>
              <a:rPr lang="en-IE" dirty="0"/>
              <a:t> and store as </a:t>
            </a:r>
            <a:r>
              <a:rPr lang="en-IE" dirty="0" err="1"/>
              <a:t>salmon.num</a:t>
            </a:r>
            <a:endParaRPr lang="en-IE" dirty="0"/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Use apply() to calculate the mean of the columns 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Use apply() to compute quantiles 0.2, 0.4, 0.6, 0.8 </a:t>
            </a:r>
          </a:p>
          <a:p>
            <a:pPr marL="457200" lvl="1" indent="0">
              <a:buNone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Calculate mean size of fish by (use </a:t>
            </a:r>
            <a:r>
              <a:rPr lang="en-IE" dirty="0" err="1"/>
              <a:t>tapply</a:t>
            </a:r>
            <a:r>
              <a:rPr lang="en-IE" dirty="0"/>
              <a:t>())</a:t>
            </a:r>
          </a:p>
          <a:p>
            <a:pPr marL="971550" lvl="1" indent="-514350"/>
            <a:r>
              <a:rPr lang="en-IE" dirty="0"/>
              <a:t>year</a:t>
            </a:r>
          </a:p>
          <a:p>
            <a:pPr marL="971550" lvl="1" indent="-514350"/>
            <a:r>
              <a:rPr lang="en-IE" dirty="0"/>
              <a:t>year and sea age</a:t>
            </a:r>
          </a:p>
          <a:p>
            <a:pPr marL="971550" lvl="1" indent="-514350"/>
            <a:endParaRPr lang="en-IE" dirty="0"/>
          </a:p>
          <a:p>
            <a:pPr marL="514350" indent="-514350"/>
            <a:endParaRPr lang="en-IE" dirty="0"/>
          </a:p>
          <a:p>
            <a:pPr marL="971550" lvl="1" indent="-514350"/>
            <a:endParaRPr lang="en-IE" dirty="0"/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299377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</p:spPr>
        <p:txBody>
          <a:bodyPr>
            <a:normAutofit/>
          </a:bodyPr>
          <a:lstStyle/>
          <a:p>
            <a:r>
              <a:rPr lang="en-IE" sz="5400" dirty="0"/>
              <a:t>6.2 loops</a:t>
            </a:r>
            <a:br>
              <a:rPr lang="en-IE" sz="5400" dirty="0"/>
            </a:br>
            <a:r>
              <a:rPr lang="en-IE" sz="2800" dirty="0"/>
              <a:t>- for() loop, performs instruction for given number time</a:t>
            </a:r>
            <a:br>
              <a:rPr lang="en-IE" sz="2800" dirty="0"/>
            </a:br>
            <a:r>
              <a:rPr lang="en-IE" sz="2800" dirty="0"/>
              <a:t>- nesting loops</a:t>
            </a:r>
            <a:br>
              <a:rPr lang="en-IE" sz="2800" dirty="0"/>
            </a:br>
            <a:r>
              <a:rPr lang="en-IE" sz="2800" dirty="0"/>
              <a:t>- if(), for conditional tasks, not a loop but part of nested loops</a:t>
            </a:r>
            <a:br>
              <a:rPr lang="en-IE" sz="2800" dirty="0"/>
            </a:br>
            <a:br>
              <a:rPr lang="en-IE" sz="2800" dirty="0"/>
            </a:br>
            <a:r>
              <a:rPr lang="en-IE" sz="2800" dirty="0"/>
              <a:t>(</a:t>
            </a:r>
            <a:r>
              <a:rPr lang="en-IE" sz="2000" dirty="0"/>
              <a:t>while() loop, perform instructions while condition is satisfied, see extras section)</a:t>
            </a:r>
            <a:br>
              <a:rPr lang="en-IE" sz="2000" dirty="0"/>
            </a:br>
            <a:br>
              <a:rPr lang="en-IE" sz="5400" dirty="0"/>
            </a:br>
            <a:r>
              <a:rPr lang="en-IE" sz="5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35789429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/>
          <a:lstStyle/>
          <a:p>
            <a:r>
              <a:rPr lang="en-IE" dirty="0"/>
              <a:t>for() loops, 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7146" y="1209822"/>
            <a:ext cx="8708253" cy="4474182"/>
          </a:xfrm>
        </p:spPr>
        <p:txBody>
          <a:bodyPr>
            <a:normAutofit/>
          </a:bodyPr>
          <a:lstStyle/>
          <a:p>
            <a:endParaRPr lang="en-IE" dirty="0"/>
          </a:p>
          <a:p>
            <a:pPr marL="0" indent="0">
              <a:buNone/>
            </a:pPr>
            <a:r>
              <a:rPr lang="en-IE" dirty="0"/>
              <a:t>Based on counters such as </a:t>
            </a:r>
            <a:r>
              <a:rPr lang="en-IE" dirty="0">
                <a:solidFill>
                  <a:srgbClr val="FF0000"/>
                </a:solidFill>
              </a:rPr>
              <a:t>‘</a:t>
            </a:r>
            <a:r>
              <a:rPr lang="en-IE" b="1" dirty="0" err="1">
                <a:solidFill>
                  <a:srgbClr val="FF0000"/>
                </a:solidFill>
              </a:rPr>
              <a:t>i</a:t>
            </a:r>
            <a:r>
              <a:rPr lang="en-IE" b="1" dirty="0">
                <a:solidFill>
                  <a:srgbClr val="FF0000"/>
                </a:solidFill>
              </a:rPr>
              <a:t> in 1:n’ </a:t>
            </a:r>
            <a:r>
              <a:rPr lang="en-IE" b="1" dirty="0"/>
              <a:t>(</a:t>
            </a:r>
            <a:r>
              <a:rPr lang="en-IE" b="1" dirty="0" err="1"/>
              <a:t>i</a:t>
            </a:r>
            <a:r>
              <a:rPr lang="en-IE" b="1" dirty="0"/>
              <a:t> follows a sequence)</a:t>
            </a:r>
          </a:p>
          <a:p>
            <a:endParaRPr lang="en-IE" b="1" dirty="0">
              <a:solidFill>
                <a:srgbClr val="FF0000"/>
              </a:solidFill>
            </a:endParaRPr>
          </a:p>
          <a:p>
            <a:pPr marL="457200" lvl="1" indent="0">
              <a:buNone/>
            </a:pPr>
            <a:endParaRPr lang="en-IE" dirty="0"/>
          </a:p>
          <a:p>
            <a:pPr lvl="1"/>
            <a:endParaRPr lang="en-IE" dirty="0"/>
          </a:p>
          <a:p>
            <a:pPr marL="0" indent="0">
              <a:buNone/>
            </a:pPr>
            <a:r>
              <a:rPr lang="en-IE" dirty="0"/>
              <a:t>Example</a:t>
            </a:r>
          </a:p>
          <a:p>
            <a:pPr lvl="1"/>
            <a:endParaRPr lang="en-IE" dirty="0"/>
          </a:p>
          <a:p>
            <a:pPr marL="457200" lvl="1" indent="0">
              <a:buNone/>
            </a:pPr>
            <a:endParaRPr lang="en-IE" dirty="0"/>
          </a:p>
        </p:txBody>
      </p:sp>
      <p:pic>
        <p:nvPicPr>
          <p:cNvPr id="1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7916" y="4404360"/>
            <a:ext cx="2326691" cy="2225040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 flipV="1">
            <a:off x="5055870" y="4823202"/>
            <a:ext cx="1722120" cy="274320"/>
          </a:xfrm>
          <a:prstGeom prst="straightConnector1">
            <a:avLst/>
          </a:prstGeom>
          <a:ln w="3175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814997" y="4691052"/>
            <a:ext cx="21004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>
                <a:solidFill>
                  <a:prstClr val="black"/>
                </a:solidFill>
              </a:rPr>
              <a:t>print() needed to display values inside loop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9446" y="2246175"/>
            <a:ext cx="5103629" cy="835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171822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/>
          <a:lstStyle/>
          <a:p>
            <a:r>
              <a:rPr lang="en-IE" dirty="0"/>
              <a:t>for() loops, when 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7147" y="1209822"/>
            <a:ext cx="8315990" cy="447418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IE" sz="3200" dirty="0"/>
              <a:t>To repeat an operation several times (&gt; 3 - 5)</a:t>
            </a:r>
          </a:p>
          <a:p>
            <a:pPr marL="0" indent="0">
              <a:buNone/>
            </a:pPr>
            <a:endParaRPr lang="en-IE" sz="2000" dirty="0"/>
          </a:p>
          <a:p>
            <a:pPr lvl="1"/>
            <a:r>
              <a:rPr lang="en-IE" dirty="0"/>
              <a:t>To build series</a:t>
            </a:r>
          </a:p>
          <a:p>
            <a:endParaRPr lang="en-IE" dirty="0"/>
          </a:p>
          <a:p>
            <a:endParaRPr lang="en-IE" dirty="0"/>
          </a:p>
          <a:p>
            <a:pPr lvl="1"/>
            <a:r>
              <a:rPr lang="en-IE" dirty="0"/>
              <a:t>To loop over dimension(s) of data frame / matrix</a:t>
            </a:r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r>
              <a:rPr lang="en-IE" dirty="0">
                <a:solidFill>
                  <a:srgbClr val="FF0000"/>
                </a:solidFill>
              </a:rPr>
              <a:t>You can’t use vectorization </a:t>
            </a:r>
            <a:r>
              <a:rPr lang="en-IE" dirty="0"/>
              <a:t>or use apply() and the likes</a:t>
            </a:r>
          </a:p>
          <a:p>
            <a:pPr lvl="1"/>
            <a:endParaRPr lang="en-IE" dirty="0"/>
          </a:p>
        </p:txBody>
      </p:sp>
      <p:pic>
        <p:nvPicPr>
          <p:cNvPr id="5124" name="Picture 4" descr="https://upload.wikimedia.org/wikipedia/commons/thumb/8/85/Smiley.svg/2000px-Smiley.sv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7918" y="5715473"/>
            <a:ext cx="437617" cy="437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://images.sodahead.com/polls/002001719/5926539938_smiley_angry_latino_answer_2_xlarg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0290" y="5723287"/>
            <a:ext cx="480002" cy="480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 cstate="print"/>
          <a:srcRect b="35081"/>
          <a:stretch/>
        </p:blipFill>
        <p:spPr>
          <a:xfrm>
            <a:off x="805895" y="5648178"/>
            <a:ext cx="2335649" cy="63022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 cstate="print"/>
          <a:srcRect t="72159" r="43131" b="1319"/>
          <a:stretch/>
        </p:blipFill>
        <p:spPr>
          <a:xfrm>
            <a:off x="4803064" y="5763774"/>
            <a:ext cx="2058552" cy="399027"/>
          </a:xfrm>
          <a:prstGeom prst="rect">
            <a:avLst/>
          </a:prstGeom>
        </p:spPr>
      </p:pic>
      <p:pic>
        <p:nvPicPr>
          <p:cNvPr id="14" name="Picture 2" descr="RStudi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1468" y="2391549"/>
            <a:ext cx="3199177" cy="69542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36625" y="2490968"/>
            <a:ext cx="3810532" cy="44773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0863" y="3678065"/>
            <a:ext cx="4239561" cy="118126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57756" y="3876878"/>
            <a:ext cx="3189401" cy="783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549734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/>
              <a:t>Exercises 6.2-1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76896" y="1801414"/>
            <a:ext cx="8636880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IE" dirty="0"/>
              <a:t>Create a for loop with </a:t>
            </a:r>
          </a:p>
          <a:p>
            <a:pPr marL="0" indent="0">
              <a:buNone/>
            </a:pPr>
            <a:endParaRPr lang="en-IE" dirty="0"/>
          </a:p>
          <a:p>
            <a:pPr lvl="1"/>
            <a:r>
              <a:rPr lang="en-IE" dirty="0"/>
              <a:t> a counter ‘a’ from 2 to 9 </a:t>
            </a:r>
          </a:p>
          <a:p>
            <a:pPr lvl="1"/>
            <a:endParaRPr lang="en-IE" dirty="0"/>
          </a:p>
          <a:p>
            <a:pPr lvl="1"/>
            <a:r>
              <a:rPr lang="en-IE" dirty="0"/>
              <a:t>printing ‘a’</a:t>
            </a:r>
          </a:p>
          <a:p>
            <a:pPr lvl="1"/>
            <a:endParaRPr lang="en-IE" dirty="0"/>
          </a:p>
          <a:p>
            <a:pPr lvl="1"/>
            <a:r>
              <a:rPr lang="en-IE" dirty="0"/>
              <a:t>printing ‘a + 3’ value</a:t>
            </a:r>
          </a:p>
          <a:p>
            <a:pPr lvl="1"/>
            <a:endParaRPr lang="en-IE" dirty="0"/>
          </a:p>
          <a:p>
            <a:pPr lvl="1"/>
            <a:r>
              <a:rPr lang="en-IE" dirty="0"/>
              <a:t>printing ‘result = a + 3 value’, for instance ‘result = 5</a:t>
            </a:r>
          </a:p>
          <a:p>
            <a:pPr lvl="1"/>
            <a:endParaRPr lang="en-IE" dirty="0"/>
          </a:p>
          <a:p>
            <a:pPr lvl="1"/>
            <a:r>
              <a:rPr lang="en-IE" dirty="0"/>
              <a:t>Store the results into a vector</a:t>
            </a:r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69484E2-E24F-469F-9416-9AF862731F37}"/>
              </a:ext>
            </a:extLst>
          </p:cNvPr>
          <p:cNvSpPr/>
          <p:nvPr/>
        </p:nvSpPr>
        <p:spPr>
          <a:xfrm>
            <a:off x="4853991" y="5073134"/>
            <a:ext cx="25151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IE" dirty="0"/>
              <a:t>(use paste function)</a:t>
            </a:r>
          </a:p>
        </p:txBody>
      </p:sp>
    </p:spTree>
    <p:extLst>
      <p:ext uri="{BB962C8B-B14F-4D97-AF65-F5344CB8AC3E}">
        <p14:creationId xmlns:p14="http://schemas.microsoft.com/office/powerpoint/2010/main" val="4277234433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/>
              <a:t>Exercises 6.2-2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253560" y="2045963"/>
            <a:ext cx="863688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dirty="0"/>
              <a:t>Save data linked to each river from the salmon dataset into a different ‘.txt’ file</a:t>
            </a:r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r>
              <a:rPr lang="en-IE" dirty="0"/>
              <a:t>Elements needed (uncover if struggling)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/>
              <a:t>Extract a vector of unique river names ‘</a:t>
            </a:r>
            <a:r>
              <a:rPr lang="en-IE" dirty="0" err="1"/>
              <a:t>unique.rivers</a:t>
            </a:r>
            <a:r>
              <a:rPr lang="en-IE" dirty="0"/>
              <a:t>’</a:t>
            </a:r>
            <a:br>
              <a:rPr lang="en-IE" dirty="0"/>
            </a:br>
            <a:r>
              <a:rPr lang="en-IE" dirty="0"/>
              <a:t>(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unique(…)</a:t>
            </a:r>
            <a:r>
              <a:rPr lang="en-IE" dirty="0"/>
              <a:t> or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levels(…)</a:t>
            </a:r>
            <a:r>
              <a:rPr lang="en-IE" dirty="0"/>
              <a:t>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/>
              <a:t>Let’s create variable </a:t>
            </a:r>
            <a:r>
              <a:rPr lang="en-IE" dirty="0" err="1"/>
              <a:t>riv</a:t>
            </a:r>
            <a:r>
              <a:rPr lang="en-IE" dirty="0"/>
              <a:t> &lt;- </a:t>
            </a:r>
            <a:r>
              <a:rPr lang="en-IE" dirty="0" err="1"/>
              <a:t>unique.rivers</a:t>
            </a:r>
            <a:r>
              <a:rPr lang="en-IE" dirty="0"/>
              <a:t>[1]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/>
              <a:t>Make a subset of data using ‘</a:t>
            </a:r>
            <a:r>
              <a:rPr lang="en-IE" dirty="0" err="1"/>
              <a:t>riv</a:t>
            </a:r>
            <a:r>
              <a:rPr lang="en-IE" dirty="0"/>
              <a:t>’ and salmon data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/>
              <a:t>Create a file name using paste() function and ‘</a:t>
            </a:r>
            <a:r>
              <a:rPr lang="en-IE" dirty="0" err="1"/>
              <a:t>riv</a:t>
            </a:r>
            <a:r>
              <a:rPr lang="en-IE" dirty="0"/>
              <a:t>’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/>
              <a:t>Put everything into for a loop with </a:t>
            </a:r>
            <a:r>
              <a:rPr lang="en-IE" dirty="0" err="1"/>
              <a:t>riv</a:t>
            </a:r>
            <a:r>
              <a:rPr lang="en-IE" dirty="0"/>
              <a:t> as the counter</a:t>
            </a:r>
          </a:p>
          <a:p>
            <a:pPr marL="457200" lvl="1" indent="0">
              <a:buNone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endParaRPr lang="en-IE" dirty="0"/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ounded Rectangle 2"/>
          <p:cNvSpPr/>
          <p:nvPr/>
        </p:nvSpPr>
        <p:spPr>
          <a:xfrm>
            <a:off x="3772793" y="3298531"/>
            <a:ext cx="7680960" cy="227768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3024213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/>
          <a:lstStyle/>
          <a:p>
            <a:r>
              <a:rPr lang="en-IE" dirty="0"/>
              <a:t>Add conditional tasks with if()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4616" y="1358678"/>
            <a:ext cx="8315990" cy="52894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dirty="0"/>
              <a:t>To perform a task based on a condition / test</a:t>
            </a:r>
          </a:p>
          <a:p>
            <a:endParaRPr lang="en-IE" dirty="0"/>
          </a:p>
          <a:p>
            <a:pPr marL="0" indent="0">
              <a:buNone/>
            </a:pPr>
            <a:r>
              <a:rPr lang="en-IE" dirty="0"/>
              <a:t>Usually within a for() loop</a:t>
            </a:r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pPr lvl="1"/>
            <a:endParaRPr lang="en-IE" dirty="0"/>
          </a:p>
          <a:p>
            <a:pPr lvl="1"/>
            <a:endParaRPr lang="en-IE" dirty="0"/>
          </a:p>
        </p:txBody>
      </p:sp>
      <p:pic>
        <p:nvPicPr>
          <p:cNvPr id="1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498" y="3243407"/>
            <a:ext cx="5064907" cy="273209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9684" y="3897078"/>
            <a:ext cx="1876887" cy="1004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880746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/>
          <a:lstStyle/>
          <a:p>
            <a:r>
              <a:rPr lang="en-IE" dirty="0"/>
              <a:t>Add conditional tasks with if()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7147" y="1209822"/>
            <a:ext cx="8315990" cy="158325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dirty="0"/>
              <a:t>Often you do a different task if the condition is false</a:t>
            </a:r>
          </a:p>
          <a:p>
            <a:pPr marL="0" indent="0" algn="ctr">
              <a:buNone/>
            </a:pPr>
            <a:r>
              <a:rPr lang="en-IE" dirty="0"/>
              <a:t>use </a:t>
            </a:r>
            <a:r>
              <a:rPr lang="en-IE" dirty="0">
                <a:solidFill>
                  <a:schemeClr val="accent2"/>
                </a:solidFill>
              </a:rPr>
              <a:t>else{}</a:t>
            </a:r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pPr lvl="1"/>
            <a:endParaRPr lang="en-IE" dirty="0"/>
          </a:p>
          <a:p>
            <a:pPr lvl="1"/>
            <a:endParaRPr lang="en-IE" dirty="0"/>
          </a:p>
        </p:txBody>
      </p:sp>
      <p:pic>
        <p:nvPicPr>
          <p:cNvPr id="1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0606" y="2430443"/>
            <a:ext cx="5613795" cy="218152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8299" y="5019578"/>
            <a:ext cx="1333686" cy="1390844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H="1" flipV="1">
            <a:off x="2643448" y="3673048"/>
            <a:ext cx="4705619" cy="8309"/>
          </a:xfrm>
          <a:prstGeom prst="straightConnector1">
            <a:avLst/>
          </a:prstGeom>
          <a:ln w="2222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390632" y="3277883"/>
            <a:ext cx="17949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600" dirty="0">
                <a:solidFill>
                  <a:srgbClr val="ED7D31"/>
                </a:solidFill>
              </a:rPr>
              <a:t>Nothing between </a:t>
            </a:r>
          </a:p>
          <a:p>
            <a:r>
              <a:rPr lang="en-IE" sz="1600" dirty="0">
                <a:solidFill>
                  <a:srgbClr val="ED7D31"/>
                </a:solidFill>
              </a:rPr>
              <a:t>closure if{} and </a:t>
            </a:r>
          </a:p>
          <a:p>
            <a:r>
              <a:rPr lang="en-IE" sz="1600" dirty="0">
                <a:solidFill>
                  <a:srgbClr val="ED7D31"/>
                </a:solidFill>
              </a:rPr>
              <a:t>start else{}</a:t>
            </a:r>
          </a:p>
        </p:txBody>
      </p:sp>
    </p:spTree>
    <p:extLst>
      <p:ext uri="{BB962C8B-B14F-4D97-AF65-F5344CB8AC3E}">
        <p14:creationId xmlns:p14="http://schemas.microsoft.com/office/powerpoint/2010/main" val="3286282526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/>
              <a:t>Exercises 6.2-3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74815" y="2045963"/>
            <a:ext cx="8815625" cy="4351338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IE" dirty="0"/>
              <a:t>Save the salmon data into a different ‘.txt’ file for each river if the river is from France (</a:t>
            </a:r>
            <a:r>
              <a:rPr lang="en-IE"/>
              <a:t>use if)</a:t>
            </a:r>
            <a:endParaRPr lang="en-IE" dirty="0"/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Create a pdf containing for each column of the salmon data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/>
              <a:t>a boxplot </a:t>
            </a:r>
            <a:r>
              <a:rPr lang="en-IE" dirty="0">
                <a:solidFill>
                  <a:srgbClr val="FF0000"/>
                </a:solidFill>
              </a:rPr>
              <a:t>if</a:t>
            </a:r>
            <a:r>
              <a:rPr lang="en-IE" dirty="0"/>
              <a:t> column being of class numeric (nested if).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/>
              <a:t>add the corresponding column name as title for each graph</a:t>
            </a:r>
          </a:p>
          <a:p>
            <a:pPr marL="971550" lvl="1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Extend previous loop to draw a </a:t>
            </a:r>
            <a:r>
              <a:rPr lang="en-IE" dirty="0" err="1"/>
              <a:t>barplot</a:t>
            </a:r>
            <a:r>
              <a:rPr lang="en-IE" dirty="0"/>
              <a:t> of frequencies if column not of class numeric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/>
              <a:t>else needed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/>
              <a:t>Need to nest table() and </a:t>
            </a:r>
            <a:r>
              <a:rPr lang="en-IE" dirty="0" err="1"/>
              <a:t>barplot</a:t>
            </a:r>
            <a:r>
              <a:rPr lang="en-IE" dirty="0"/>
              <a:t>() to draw figures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endParaRPr lang="en-IE" dirty="0"/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40150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977"/>
            <a:ext cx="9144000" cy="994172"/>
          </a:xfrm>
        </p:spPr>
        <p:txBody>
          <a:bodyPr/>
          <a:lstStyle/>
          <a:p>
            <a:r>
              <a:rPr lang="en-IE" dirty="0"/>
              <a:t>R cons &amp; pros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574" y="2063515"/>
            <a:ext cx="5841546" cy="4045338"/>
          </a:xfrm>
        </p:spPr>
        <p:txBody>
          <a:bodyPr numCol="2">
            <a:normAutofit/>
          </a:bodyPr>
          <a:lstStyle/>
          <a:p>
            <a:r>
              <a:rPr lang="en-IE" sz="1800" dirty="0">
                <a:solidFill>
                  <a:schemeClr val="bg2">
                    <a:lumMod val="75000"/>
                  </a:schemeClr>
                </a:solidFill>
              </a:rPr>
              <a:t>Steep learning curve</a:t>
            </a:r>
          </a:p>
          <a:p>
            <a:r>
              <a:rPr lang="en-IE" sz="1800" dirty="0"/>
              <a:t>Memory usage</a:t>
            </a:r>
          </a:p>
          <a:p>
            <a:r>
              <a:rPr lang="en-IE" sz="1800" dirty="0"/>
              <a:t>Not always the fastest</a:t>
            </a:r>
          </a:p>
          <a:p>
            <a:r>
              <a:rPr lang="en-IE" sz="1800" dirty="0"/>
              <a:t>No automatic update</a:t>
            </a:r>
          </a:p>
          <a:p>
            <a:r>
              <a:rPr lang="en-IE" sz="1800" dirty="0"/>
              <a:t>Minimal GUI</a:t>
            </a:r>
          </a:p>
          <a:p>
            <a:r>
              <a:rPr lang="en-IE" sz="1800" dirty="0">
                <a:solidFill>
                  <a:srgbClr val="FF0000"/>
                </a:solidFill>
              </a:rPr>
              <a:t>A few syntactical curiosities</a:t>
            </a:r>
          </a:p>
          <a:p>
            <a:r>
              <a:rPr lang="en-IE" sz="1800" dirty="0">
                <a:solidFill>
                  <a:srgbClr val="FF0000"/>
                </a:solidFill>
              </a:rPr>
              <a:t>Syntax not always homogenous</a:t>
            </a:r>
          </a:p>
          <a:p>
            <a:r>
              <a:rPr lang="en-IE" sz="1800" dirty="0"/>
              <a:t>Does not compile 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659253" y="2063515"/>
            <a:ext cx="4012699" cy="4298726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E" sz="1800" dirty="0"/>
              <a:t>Easy to install</a:t>
            </a:r>
          </a:p>
          <a:p>
            <a:r>
              <a:rPr lang="en-IE" sz="1800" dirty="0"/>
              <a:t>Supports 64 bits configurations</a:t>
            </a:r>
          </a:p>
          <a:p>
            <a:r>
              <a:rPr lang="en-IE" sz="1800" dirty="0"/>
              <a:t>‘fairly easy to program’</a:t>
            </a:r>
          </a:p>
          <a:p>
            <a:r>
              <a:rPr lang="en-IE" sz="1800" dirty="0"/>
              <a:t>Developed for data oriented problems</a:t>
            </a:r>
          </a:p>
          <a:p>
            <a:r>
              <a:rPr lang="en-IE" sz="1800" dirty="0"/>
              <a:t>Developed by statisticians for statisticians</a:t>
            </a:r>
          </a:p>
          <a:p>
            <a:r>
              <a:rPr lang="en-IE" sz="1800" dirty="0"/>
              <a:t>High quality analysis</a:t>
            </a:r>
          </a:p>
          <a:p>
            <a:r>
              <a:rPr lang="en-IE" sz="1800" dirty="0"/>
              <a:t>Fortran, C (C++), python wrappers</a:t>
            </a:r>
          </a:p>
          <a:p>
            <a:r>
              <a:rPr lang="en-IE" sz="1800" dirty="0">
                <a:solidFill>
                  <a:srgbClr val="FF0000"/>
                </a:solidFill>
              </a:rPr>
              <a:t>Open source &amp; cross platform</a:t>
            </a:r>
          </a:p>
          <a:p>
            <a:r>
              <a:rPr lang="en-IE" sz="1800" dirty="0">
                <a:solidFill>
                  <a:srgbClr val="FF0000"/>
                </a:solidFill>
              </a:rPr>
              <a:t>Free</a:t>
            </a:r>
          </a:p>
          <a:p>
            <a:r>
              <a:rPr lang="en-IE" sz="1800" dirty="0">
                <a:solidFill>
                  <a:srgbClr val="FF0000"/>
                </a:solidFill>
              </a:rPr>
              <a:t>Huge community (millions users)</a:t>
            </a:r>
          </a:p>
          <a:p>
            <a:pPr lvl="1"/>
            <a:r>
              <a:rPr lang="en-IE" sz="1800" dirty="0">
                <a:solidFill>
                  <a:srgbClr val="FF0000"/>
                </a:solidFill>
              </a:rPr>
              <a:t>100s of packages</a:t>
            </a:r>
          </a:p>
          <a:p>
            <a:pPr lvl="1"/>
            <a:r>
              <a:rPr lang="en-IE" sz="1800" dirty="0">
                <a:solidFill>
                  <a:srgbClr val="FF0000"/>
                </a:solidFill>
              </a:rPr>
              <a:t>Loads of resources (online, books)</a:t>
            </a:r>
          </a:p>
          <a:p>
            <a:pPr lvl="1"/>
            <a:r>
              <a:rPr lang="en-IE" sz="1800" dirty="0">
                <a:solidFill>
                  <a:srgbClr val="FF0000"/>
                </a:solidFill>
              </a:rPr>
              <a:t>Help forum, mailing lists</a:t>
            </a:r>
          </a:p>
        </p:txBody>
      </p:sp>
      <p:pic>
        <p:nvPicPr>
          <p:cNvPr id="5" name="Picture 4" descr="https://upload.wikimedia.org/wikipedia/commons/thumb/8/85/Smiley.svg/2000px-Smiley.sv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1029" y="1148755"/>
            <a:ext cx="583496" cy="583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http://images.sodahead.com/polls/002001719/5926539938_smiley_angry_latino_answer_2_xlarg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9196" y="1089490"/>
            <a:ext cx="629024" cy="629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RStudi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ttp://www.attendly.com/wp-content/uploads/2012/09/compiling303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830440"/>
            <a:ext cx="1186756" cy="1034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6735549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/>
          <a:lstStyle/>
          <a:p>
            <a:r>
              <a:rPr lang="en-IE" dirty="0"/>
              <a:t>Nesting loops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2104" y="1651864"/>
            <a:ext cx="8315990" cy="1257591"/>
          </a:xfrm>
        </p:spPr>
        <p:txBody>
          <a:bodyPr>
            <a:normAutofit fontScale="92500" lnSpcReduction="20000"/>
          </a:bodyPr>
          <a:lstStyle/>
          <a:p>
            <a:pPr algn="ctr">
              <a:buNone/>
            </a:pPr>
            <a:r>
              <a:rPr lang="en-IE" dirty="0"/>
              <a:t>You can nest for() loop</a:t>
            </a:r>
            <a:endParaRPr lang="en-IE" b="1" i="1" dirty="0"/>
          </a:p>
          <a:p>
            <a:pPr algn="ctr">
              <a:buNone/>
            </a:pPr>
            <a:endParaRPr lang="en-IE" b="1" i="1" dirty="0"/>
          </a:p>
          <a:p>
            <a:pPr algn="ctr">
              <a:buNone/>
            </a:pPr>
            <a:r>
              <a:rPr lang="en-IE" b="1" i="1" dirty="0"/>
              <a:t>Here you loop over both dimension of a matrix</a:t>
            </a:r>
          </a:p>
          <a:p>
            <a:pPr algn="ctr">
              <a:buNone/>
            </a:pPr>
            <a:endParaRPr lang="en-IE" b="1" i="1" dirty="0"/>
          </a:p>
        </p:txBody>
      </p:sp>
      <p:pic>
        <p:nvPicPr>
          <p:cNvPr id="1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0718" y="2909455"/>
            <a:ext cx="7802563" cy="23924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890442" y="5838646"/>
            <a:ext cx="7430939" cy="4900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Arial" panose="020B0604020202020204" pitchFamily="34" charset="0"/>
              <a:buNone/>
            </a:pPr>
            <a:r>
              <a:rPr lang="en-IE" dirty="0">
                <a:solidFill>
                  <a:prstClr val="black"/>
                </a:solidFill>
              </a:rPr>
              <a:t>No limits and you can top with conditionals</a:t>
            </a:r>
            <a:endParaRPr lang="en-IE" b="1" i="1" dirty="0">
              <a:solidFill>
                <a:prstClr val="black"/>
              </a:solidFill>
            </a:endParaRPr>
          </a:p>
          <a:p>
            <a:pPr algn="ctr">
              <a:buFont typeface="Arial" panose="020B0604020202020204" pitchFamily="34" charset="0"/>
              <a:buNone/>
            </a:pPr>
            <a:endParaRPr lang="en-IE" b="1" i="1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5713446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/>
          <a:lstStyle/>
          <a:p>
            <a:r>
              <a:rPr lang="en-IE" dirty="0"/>
              <a:t>if() specific options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4005" y="1351138"/>
            <a:ext cx="8315990" cy="5289452"/>
          </a:xfrm>
        </p:spPr>
        <p:txBody>
          <a:bodyPr>
            <a:normAutofit/>
          </a:bodyPr>
          <a:lstStyle/>
          <a:p>
            <a:endParaRPr lang="en-IE" dirty="0"/>
          </a:p>
          <a:p>
            <a:pPr marL="0" indent="0">
              <a:buNone/>
            </a:pPr>
            <a:r>
              <a:rPr lang="en-IE" dirty="0">
                <a:solidFill>
                  <a:schemeClr val="bg2">
                    <a:lumMod val="75000"/>
                  </a:schemeClr>
                </a:solidFill>
              </a:rPr>
              <a:t>Specific options exist but be CAREFULL ABOUT THOSE</a:t>
            </a:r>
          </a:p>
          <a:p>
            <a:pPr marL="0" indent="0">
              <a:buNone/>
            </a:pPr>
            <a:endParaRPr lang="en-IE" dirty="0">
              <a:solidFill>
                <a:schemeClr val="bg2">
                  <a:lumMod val="75000"/>
                </a:schemeClr>
              </a:solidFill>
            </a:endParaRPr>
          </a:p>
          <a:p>
            <a:pPr lvl="1"/>
            <a:r>
              <a:rPr lang="en-IE" dirty="0">
                <a:solidFill>
                  <a:schemeClr val="bg2">
                    <a:lumMod val="75000"/>
                  </a:schemeClr>
                </a:solidFill>
              </a:rPr>
              <a:t>break() to get out of innermost loop if condition not satisfied</a:t>
            </a:r>
          </a:p>
          <a:p>
            <a:pPr lvl="1"/>
            <a:endParaRPr lang="en-IE" dirty="0">
              <a:solidFill>
                <a:schemeClr val="bg2">
                  <a:lumMod val="75000"/>
                </a:schemeClr>
              </a:solidFill>
            </a:endParaRPr>
          </a:p>
          <a:p>
            <a:pPr lvl="1"/>
            <a:r>
              <a:rPr lang="en-IE" dirty="0">
                <a:solidFill>
                  <a:schemeClr val="bg2">
                    <a:lumMod val="75000"/>
                  </a:schemeClr>
                </a:solidFill>
              </a:rPr>
              <a:t>next() allows to go to the next iteration</a:t>
            </a:r>
          </a:p>
          <a:p>
            <a:pPr lvl="1"/>
            <a:endParaRPr lang="en-IE" dirty="0">
              <a:solidFill>
                <a:schemeClr val="bg2">
                  <a:lumMod val="75000"/>
                </a:schemeClr>
              </a:solidFill>
            </a:endParaRPr>
          </a:p>
          <a:p>
            <a:pPr marL="914400" lvl="2" indent="0" algn="ctr">
              <a:buNone/>
            </a:pPr>
            <a:endParaRPr lang="en-IE" dirty="0">
              <a:solidFill>
                <a:srgbClr val="FFC000"/>
              </a:solidFill>
            </a:endParaRPr>
          </a:p>
          <a:p>
            <a:pPr marL="914400" lvl="2" indent="0" algn="ctr">
              <a:buNone/>
            </a:pPr>
            <a:r>
              <a:rPr lang="en-IE" dirty="0">
                <a:solidFill>
                  <a:srgbClr val="FFC000"/>
                </a:solidFill>
              </a:rPr>
              <a:t>See examples in code folder</a:t>
            </a:r>
          </a:p>
          <a:p>
            <a:pPr lvl="1"/>
            <a:endParaRPr lang="en-IE" dirty="0"/>
          </a:p>
          <a:p>
            <a:pPr lvl="1"/>
            <a:endParaRPr lang="en-IE" dirty="0"/>
          </a:p>
        </p:txBody>
      </p:sp>
      <p:pic>
        <p:nvPicPr>
          <p:cNvPr id="1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6460678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2333192"/>
          </a:xfrm>
        </p:spPr>
        <p:txBody>
          <a:bodyPr/>
          <a:lstStyle/>
          <a:p>
            <a:r>
              <a:rPr lang="en-IE" dirty="0"/>
              <a:t>7. More advanced</a:t>
            </a:r>
            <a:br>
              <a:rPr lang="en-IE" dirty="0"/>
            </a:br>
            <a:r>
              <a:rPr lang="en-IE" dirty="0"/>
              <a:t>analyses &amp; programming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397180" y="2584917"/>
            <a:ext cx="5151566" cy="2025183"/>
          </a:xfrm>
        </p:spPr>
        <p:txBody>
          <a:bodyPr>
            <a:normAutofit/>
          </a:bodyPr>
          <a:lstStyle/>
          <a:p>
            <a:r>
              <a:rPr lang="en-IE" dirty="0"/>
              <a:t>This section will tell you about </a:t>
            </a:r>
          </a:p>
          <a:p>
            <a:r>
              <a:rPr lang="en-IE" dirty="0"/>
              <a:t>	1. creating functions</a:t>
            </a:r>
          </a:p>
          <a:p>
            <a:r>
              <a:rPr lang="en-IE" dirty="0"/>
              <a:t>	2. basic analyses of data</a:t>
            </a:r>
          </a:p>
          <a:p>
            <a:r>
              <a:rPr lang="en-IE" dirty="0"/>
              <a:t>	</a:t>
            </a:r>
          </a:p>
        </p:txBody>
      </p:sp>
      <p:pic>
        <p:nvPicPr>
          <p:cNvPr id="2050" name="Picture 2" descr="Image result for programming functi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871" y="4857749"/>
            <a:ext cx="2095500" cy="2000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523175" y="5346838"/>
            <a:ext cx="2159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>
                <a:solidFill>
                  <a:prstClr val="black"/>
                </a:solidFill>
              </a:rPr>
              <a:t>Linear models</a:t>
            </a:r>
          </a:p>
          <a:p>
            <a:r>
              <a:rPr lang="en-IE" dirty="0">
                <a:solidFill>
                  <a:prstClr val="black"/>
                </a:solidFill>
              </a:rPr>
              <a:t>Y = a + </a:t>
            </a:r>
            <a:r>
              <a:rPr lang="en-IE" dirty="0" err="1">
                <a:solidFill>
                  <a:prstClr val="black"/>
                </a:solidFill>
              </a:rPr>
              <a:t>bX</a:t>
            </a:r>
            <a:r>
              <a:rPr lang="en-IE" dirty="0">
                <a:solidFill>
                  <a:prstClr val="black"/>
                </a:solidFill>
              </a:rPr>
              <a:t> + e, e </a:t>
            </a:r>
            <a:r>
              <a:rPr lang="en-IE" dirty="0" err="1">
                <a:solidFill>
                  <a:prstClr val="black"/>
                </a:solidFill>
              </a:rPr>
              <a:t>iid</a:t>
            </a:r>
            <a:endParaRPr lang="en-IE" dirty="0">
              <a:solidFill>
                <a:prstClr val="black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467109" y="5153522"/>
            <a:ext cx="2284837" cy="1032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846681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</p:spPr>
        <p:txBody>
          <a:bodyPr>
            <a:normAutofit/>
          </a:bodyPr>
          <a:lstStyle/>
          <a:p>
            <a:r>
              <a:rPr lang="en-IE" sz="5400" dirty="0"/>
              <a:t>7.1 Creating functions</a:t>
            </a:r>
            <a:br>
              <a:rPr lang="en-IE" sz="5400" dirty="0"/>
            </a:br>
            <a:br>
              <a:rPr lang="en-IE" sz="2000" dirty="0"/>
            </a:br>
            <a:br>
              <a:rPr lang="en-IE" sz="5400" dirty="0"/>
            </a:br>
            <a:r>
              <a:rPr lang="en-IE" sz="5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67895642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/>
              <a:t>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694" y="1499735"/>
            <a:ext cx="8633636" cy="4351338"/>
          </a:xfrm>
        </p:spPr>
        <p:txBody>
          <a:bodyPr>
            <a:normAutofit fontScale="92500"/>
          </a:bodyPr>
          <a:lstStyle/>
          <a:p>
            <a:r>
              <a:rPr lang="en-IE" dirty="0"/>
              <a:t>Part of a computer program performing some specific action</a:t>
            </a:r>
          </a:p>
          <a:p>
            <a:endParaRPr lang="en-IE" dirty="0"/>
          </a:p>
          <a:p>
            <a:r>
              <a:rPr lang="en-IE" dirty="0"/>
              <a:t>You write one when doing several time the same thing</a:t>
            </a:r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r>
              <a:rPr lang="en-IE" dirty="0"/>
              <a:t>They return one thing only (but this can be a list)</a:t>
            </a:r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585" y="3333307"/>
            <a:ext cx="6992326" cy="1270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939186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/>
              <a:t>Sum of 2 integers, function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7625" y="1499735"/>
            <a:ext cx="880637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dirty="0"/>
              <a:t>Quite simple</a:t>
            </a:r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r>
              <a:rPr lang="en-IE" dirty="0"/>
              <a:t>But</a:t>
            </a:r>
          </a:p>
          <a:p>
            <a:pPr marL="0" indent="0">
              <a:buNone/>
            </a:pPr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0602" y="2147399"/>
            <a:ext cx="5702795" cy="103562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/>
          <a:srcRect t="38765"/>
          <a:stretch/>
        </p:blipFill>
        <p:spPr>
          <a:xfrm>
            <a:off x="1299705" y="4788720"/>
            <a:ext cx="6544588" cy="74668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/>
          <a:srcRect t="1725" r="46673" b="62566"/>
          <a:stretch/>
        </p:blipFill>
        <p:spPr>
          <a:xfrm>
            <a:off x="2381048" y="3298378"/>
            <a:ext cx="4266495" cy="53230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496457" y="5678868"/>
            <a:ext cx="41510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2400" b="1" i="1" u="sng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This would crash a script</a:t>
            </a:r>
          </a:p>
        </p:txBody>
      </p:sp>
    </p:spTree>
    <p:extLst>
      <p:ext uri="{BB962C8B-B14F-4D97-AF65-F5344CB8AC3E}">
        <p14:creationId xmlns:p14="http://schemas.microsoft.com/office/powerpoint/2010/main" val="592039486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/>
              <a:t>Sum of 2 integers function, stop(…)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7625" y="1499735"/>
            <a:ext cx="880637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dirty="0">
                <a:solidFill>
                  <a:schemeClr val="accent2"/>
                </a:solidFill>
              </a:rPr>
              <a:t>stop(…) </a:t>
            </a:r>
          </a:p>
          <a:p>
            <a:pPr lvl="1"/>
            <a:r>
              <a:rPr lang="en-IE" dirty="0"/>
              <a:t>stops function execution and give error message</a:t>
            </a:r>
          </a:p>
          <a:p>
            <a:pPr lvl="1"/>
            <a:r>
              <a:rPr lang="en-IE" dirty="0"/>
              <a:t>is placed within function body</a:t>
            </a:r>
          </a:p>
          <a:p>
            <a:pPr lvl="1"/>
            <a:r>
              <a:rPr lang="en-IE" dirty="0"/>
              <a:t>needs a condition </a:t>
            </a:r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586EA6F1-7522-471E-BA21-242345E7A0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1306" y="3356738"/>
            <a:ext cx="5372443" cy="1832461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53AE948B-C0CE-4FC2-B3DE-70F4B7A58D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00007" y="5570046"/>
            <a:ext cx="4010585" cy="562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684371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/>
              <a:t>Sum of 2 integers, warning()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9657" y="1499735"/>
            <a:ext cx="8984343" cy="281100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dirty="0">
                <a:solidFill>
                  <a:schemeClr val="accent2"/>
                </a:solidFill>
              </a:rPr>
              <a:t>warning(…)</a:t>
            </a:r>
          </a:p>
          <a:p>
            <a:pPr lvl="1"/>
            <a:r>
              <a:rPr lang="en-IE" dirty="0"/>
              <a:t>Display message but do no stop function</a:t>
            </a:r>
          </a:p>
          <a:p>
            <a:pPr lvl="1"/>
            <a:r>
              <a:rPr lang="en-IE" dirty="0"/>
              <a:t>Good to introduce a bit of flexibility</a:t>
            </a:r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A742BB16-6DD7-44D3-BFA0-AA8C99BDCC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6864" y="2770146"/>
            <a:ext cx="6430272" cy="263713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94330BB1-E494-4122-8C9C-E72D7D761F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7491" y="5686312"/>
            <a:ext cx="4963218" cy="924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83361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/>
              <a:t>Exercises 7.1-1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76896" y="1825625"/>
            <a:ext cx="8546190" cy="4351338"/>
          </a:xfrm>
        </p:spPr>
        <p:txBody>
          <a:bodyPr>
            <a:normAutofit fontScale="925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IE" dirty="0"/>
              <a:t>Create a ‘power.it’ function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/>
              <a:t>computing a</a:t>
            </a:r>
            <a:r>
              <a:rPr lang="en-IE" baseline="30000" dirty="0"/>
              <a:t>b</a:t>
            </a:r>
            <a:r>
              <a:rPr lang="en-IE" dirty="0"/>
              <a:t> 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/>
              <a:t>Include an error message in case arguments aren't numbers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/>
              <a:t>If b is negative create warning saying your are computing a root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>
                <a:solidFill>
                  <a:schemeClr val="bg2">
                    <a:lumMod val="50000"/>
                  </a:schemeClr>
                </a:solidFill>
              </a:rPr>
              <a:t>Add default values (see further for details)</a:t>
            </a:r>
          </a:p>
          <a:p>
            <a:pPr marL="971550" lvl="1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Create a function ‘</a:t>
            </a:r>
            <a:r>
              <a:rPr lang="en-IE" dirty="0" err="1"/>
              <a:t>ratio.as.percent</a:t>
            </a:r>
            <a:r>
              <a:rPr lang="en-IE" dirty="0"/>
              <a:t>’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/>
              <a:t>Function displays ratio in percentage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/>
              <a:t>Should be rounded to nearest %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/>
              <a:t>Outputs should include % sign.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/>
              <a:t>Use stop / warning ….</a:t>
            </a:r>
          </a:p>
          <a:p>
            <a:pPr marL="971550" lvl="1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endParaRPr lang="en-IE" dirty="0"/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4660397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/>
              <a:t>Adding default arguments’ values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7625" y="1499735"/>
            <a:ext cx="8806375" cy="281100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dirty="0"/>
              <a:t>You may need to add default values for arguments</a:t>
            </a:r>
          </a:p>
          <a:p>
            <a:pPr marL="0" indent="0">
              <a:buNone/>
            </a:pPr>
            <a:r>
              <a:rPr lang="en-IE" dirty="0"/>
              <a:t>Use </a:t>
            </a:r>
            <a:r>
              <a:rPr lang="en-IE" dirty="0" err="1"/>
              <a:t>arg</a:t>
            </a:r>
            <a:r>
              <a:rPr lang="en-IE" dirty="0"/>
              <a:t> = NULL, replace </a:t>
            </a:r>
            <a:r>
              <a:rPr lang="en-IE" dirty="0" err="1"/>
              <a:t>arg</a:t>
            </a:r>
            <a:r>
              <a:rPr lang="en-IE" dirty="0"/>
              <a:t> in function body</a:t>
            </a:r>
          </a:p>
          <a:p>
            <a:pPr marL="0" indent="0">
              <a:buNone/>
            </a:pPr>
            <a:r>
              <a:rPr lang="en-IE" dirty="0"/>
              <a:t>Here is a simple example</a:t>
            </a:r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525" y="3193143"/>
            <a:ext cx="7161283" cy="179896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3136" y="5342986"/>
            <a:ext cx="5896062" cy="1235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9007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7192"/>
            <a:ext cx="9144000" cy="994172"/>
          </a:xfrm>
        </p:spPr>
        <p:txBody>
          <a:bodyPr/>
          <a:lstStyle/>
          <a:p>
            <a:r>
              <a:rPr lang="en-IE" dirty="0"/>
              <a:t>Aim of the course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65253" y="1412494"/>
            <a:ext cx="8890612" cy="5001201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IE" dirty="0"/>
              <a:t>Get you started on that journey with R</a:t>
            </a:r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r>
              <a:rPr lang="en-IE" dirty="0"/>
              <a:t>By learning</a:t>
            </a:r>
          </a:p>
          <a:p>
            <a:pPr marL="0" indent="0">
              <a:buNone/>
            </a:pPr>
            <a:endParaRPr lang="en-IE" dirty="0"/>
          </a:p>
          <a:p>
            <a:pPr marL="728645" lvl="1" indent="-385754">
              <a:buFont typeface="+mj-lt"/>
              <a:buAutoNum type="arabicPeriod"/>
            </a:pPr>
            <a:r>
              <a:rPr lang="en-IE" dirty="0"/>
              <a:t>How to use the 5 basic coding elements</a:t>
            </a:r>
          </a:p>
          <a:p>
            <a:pPr marL="728645" lvl="1" indent="-385754">
              <a:buFont typeface="+mj-lt"/>
              <a:buAutoNum type="arabicPeriod"/>
            </a:pPr>
            <a:endParaRPr lang="en-IE" dirty="0"/>
          </a:p>
          <a:p>
            <a:pPr marL="728645" lvl="1" indent="-385754">
              <a:buFont typeface="+mj-lt"/>
              <a:buAutoNum type="arabicPeriod"/>
            </a:pPr>
            <a:r>
              <a:rPr lang="en-IE" dirty="0"/>
              <a:t>how to the do most common data manipulating and viewing tasks </a:t>
            </a:r>
          </a:p>
          <a:p>
            <a:pPr marL="728645" lvl="1" indent="-385754">
              <a:buFont typeface="+mj-lt"/>
              <a:buAutoNum type="arabicPeriod"/>
            </a:pPr>
            <a:endParaRPr lang="en-IE" dirty="0"/>
          </a:p>
          <a:p>
            <a:pPr marL="728645" lvl="1" indent="-385754">
              <a:buFont typeface="+mj-lt"/>
              <a:buAutoNum type="arabicPeriod"/>
            </a:pPr>
            <a:r>
              <a:rPr lang="en-IE" sz="1900" dirty="0"/>
              <a:t>How to do a few common analyses (bonus if time)</a:t>
            </a:r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r>
              <a:rPr lang="en-IE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Then you will be able to keep going on your own</a:t>
            </a:r>
          </a:p>
          <a:p>
            <a:pPr marL="0" indent="0">
              <a:buNone/>
            </a:pPr>
            <a:endParaRPr lang="en-IE" dirty="0"/>
          </a:p>
          <a:p>
            <a:pPr marL="728645" lvl="1" indent="-385754">
              <a:buFont typeface="+mj-lt"/>
              <a:buAutoNum type="arabicPeriod"/>
            </a:pPr>
            <a:endParaRPr lang="en-IE" dirty="0"/>
          </a:p>
          <a:p>
            <a:pPr marL="728645" lvl="1" indent="-385754">
              <a:buFont typeface="+mj-lt"/>
              <a:buAutoNum type="arabicPeriod"/>
            </a:pPr>
            <a:endParaRPr lang="en-IE" dirty="0"/>
          </a:p>
          <a:p>
            <a:pPr marL="728645" lvl="1" indent="-385754">
              <a:buFont typeface="+mj-lt"/>
              <a:buAutoNum type="arabicPeriod"/>
            </a:pPr>
            <a:endParaRPr lang="en-IE" dirty="0"/>
          </a:p>
        </p:txBody>
      </p:sp>
      <p:pic>
        <p:nvPicPr>
          <p:cNvPr id="4" name="Picture 4" descr="http://www.gmccomb.com/images/superman-computer-user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2316" y="1799888"/>
            <a:ext cx="1053202" cy="1349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http://computerusersguide.wikispaces.com/space/showlogo/1338995434/logo.g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0010" y="1799888"/>
            <a:ext cx="1231681" cy="1223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ight Arrow 5"/>
          <p:cNvSpPr/>
          <p:nvPr/>
        </p:nvSpPr>
        <p:spPr>
          <a:xfrm>
            <a:off x="3233178" y="2226244"/>
            <a:ext cx="2677651" cy="3703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sz="1350"/>
          </a:p>
        </p:txBody>
      </p:sp>
      <p:pic>
        <p:nvPicPr>
          <p:cNvPr id="8" name="Picture 2" descr="RStudi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6049324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/>
              <a:t>Further tools for 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7625" y="1599883"/>
            <a:ext cx="8806375" cy="435133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IE" dirty="0" err="1"/>
              <a:t>stopifnot</a:t>
            </a:r>
            <a:r>
              <a:rPr lang="en-IE" dirty="0"/>
              <a:t>()</a:t>
            </a:r>
          </a:p>
          <a:p>
            <a:pPr marL="0" indent="0">
              <a:buNone/>
            </a:pPr>
            <a:r>
              <a:rPr lang="en-IE" dirty="0"/>
              <a:t>Like stop but several conditions</a:t>
            </a:r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r>
              <a:rPr lang="en-IE" dirty="0"/>
              <a:t>try()</a:t>
            </a:r>
          </a:p>
          <a:p>
            <a:pPr marL="0" indent="0">
              <a:buNone/>
            </a:pPr>
            <a:r>
              <a:rPr lang="en-IE" dirty="0"/>
              <a:t>Try to run function but does not stop whole script if error</a:t>
            </a:r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r>
              <a:rPr lang="en-IE" dirty="0"/>
              <a:t>warning()</a:t>
            </a:r>
          </a:p>
          <a:p>
            <a:pPr marL="0" indent="0">
              <a:buNone/>
            </a:pPr>
            <a:r>
              <a:rPr lang="en-IE" dirty="0"/>
              <a:t>To return error message without sopping function</a:t>
            </a:r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r>
              <a:rPr lang="en-IE" dirty="0"/>
              <a:t>debug() </a:t>
            </a:r>
          </a:p>
          <a:p>
            <a:pPr marL="0" indent="0">
              <a:buNone/>
            </a:pPr>
            <a:r>
              <a:rPr lang="en-IE" dirty="0"/>
              <a:t>To debug a function</a:t>
            </a:r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8481421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/>
              <a:t>R functions, </a:t>
            </a:r>
            <a:r>
              <a:rPr lang="en-IE" dirty="0"/>
              <a:t>get details</a:t>
            </a:r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6397" y="2467490"/>
            <a:ext cx="5035612" cy="407200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0" y="1527021"/>
            <a:ext cx="57046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3200" dirty="0">
                <a:solidFill>
                  <a:prstClr val="black"/>
                </a:solidFill>
              </a:rPr>
              <a:t>A function has three attributes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 cstate="print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80" b="19291"/>
          <a:stretch/>
        </p:blipFill>
        <p:spPr>
          <a:xfrm>
            <a:off x="6097324" y="123838"/>
            <a:ext cx="1905918" cy="870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768842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7210" y="1599566"/>
            <a:ext cx="7886700" cy="1325563"/>
          </a:xfrm>
        </p:spPr>
        <p:txBody>
          <a:bodyPr/>
          <a:lstStyle/>
          <a:p>
            <a:r>
              <a:rPr lang="en-IE" dirty="0"/>
              <a:t>7.2 Quick overview stats</a:t>
            </a:r>
          </a:p>
        </p:txBody>
      </p:sp>
    </p:spTree>
    <p:extLst>
      <p:ext uri="{BB962C8B-B14F-4D97-AF65-F5344CB8AC3E}">
        <p14:creationId xmlns:p14="http://schemas.microsoft.com/office/powerpoint/2010/main" val="3552646800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/>
              <a:t>Non parametric smoothing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584643"/>
            <a:ext cx="8806375" cy="4351338"/>
          </a:xfrm>
        </p:spPr>
        <p:txBody>
          <a:bodyPr>
            <a:normAutofit/>
          </a:bodyPr>
          <a:lstStyle/>
          <a:p>
            <a:r>
              <a:rPr lang="en-IE" dirty="0"/>
              <a:t>Used to highlight trends in the data</a:t>
            </a:r>
          </a:p>
          <a:p>
            <a:endParaRPr lang="en-IE" dirty="0"/>
          </a:p>
          <a:p>
            <a:r>
              <a:rPr lang="en-IE" dirty="0" err="1"/>
              <a:t>lowess</a:t>
            </a:r>
            <a:r>
              <a:rPr lang="en-IE" dirty="0"/>
              <a:t>() </a:t>
            </a:r>
          </a:p>
          <a:p>
            <a:pPr lvl="1"/>
            <a:r>
              <a:rPr lang="en-IE" dirty="0"/>
              <a:t>is one function performing smoothing</a:t>
            </a:r>
          </a:p>
          <a:p>
            <a:pPr lvl="1"/>
            <a:r>
              <a:rPr lang="en-IE" dirty="0"/>
              <a:t>argument ‘f’ modify the degree of smoothing</a:t>
            </a:r>
          </a:p>
          <a:p>
            <a:endParaRPr lang="en-IE" dirty="0"/>
          </a:p>
          <a:p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3074810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err="1"/>
              <a:t>lowess</a:t>
            </a:r>
            <a:r>
              <a:rPr lang="en-IE" dirty="0"/>
              <a:t>() examples</a:t>
            </a:r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67177" y="1537073"/>
            <a:ext cx="4304823" cy="458940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709160" y="1537073"/>
            <a:ext cx="4262798" cy="4898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425527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/>
              <a:t>Correlations / linear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8812" y="1600542"/>
            <a:ext cx="8806375" cy="4351338"/>
          </a:xfrm>
        </p:spPr>
        <p:txBody>
          <a:bodyPr>
            <a:normAutofit/>
          </a:bodyPr>
          <a:lstStyle/>
          <a:p>
            <a:r>
              <a:rPr lang="en-IE" dirty="0" err="1"/>
              <a:t>bartlet.test</a:t>
            </a:r>
            <a:r>
              <a:rPr lang="en-IE" dirty="0"/>
              <a:t>(), test </a:t>
            </a:r>
            <a:r>
              <a:rPr lang="en-IE" dirty="0">
                <a:hlinkClick r:id="rId2" tooltip="Homoscedasticity"/>
              </a:rPr>
              <a:t>homoscedasticity</a:t>
            </a:r>
            <a:r>
              <a:rPr lang="en-IE" dirty="0"/>
              <a:t> or homogeneity of variances, one of the main hypothesis</a:t>
            </a:r>
          </a:p>
          <a:p>
            <a:endParaRPr lang="en-IE" dirty="0"/>
          </a:p>
          <a:p>
            <a:r>
              <a:rPr lang="en-IE" dirty="0" err="1"/>
              <a:t>cor.test</a:t>
            </a:r>
            <a:r>
              <a:rPr lang="en-IE" dirty="0"/>
              <a:t>() , correlation between 2 variables</a:t>
            </a:r>
          </a:p>
          <a:p>
            <a:endParaRPr lang="en-IE" dirty="0"/>
          </a:p>
          <a:p>
            <a:r>
              <a:rPr lang="en-IE" dirty="0" err="1"/>
              <a:t>anova</a:t>
            </a:r>
            <a:r>
              <a:rPr lang="en-IE" dirty="0"/>
              <a:t>(), comparison of means</a:t>
            </a:r>
          </a:p>
          <a:p>
            <a:endParaRPr lang="en-IE" dirty="0"/>
          </a:p>
          <a:p>
            <a:r>
              <a:rPr lang="en-IE" dirty="0"/>
              <a:t>lm(), </a:t>
            </a:r>
            <a:r>
              <a:rPr lang="en-IE" dirty="0" err="1"/>
              <a:t>glm</a:t>
            </a:r>
            <a:r>
              <a:rPr lang="en-IE" dirty="0"/>
              <a:t>() allow for linear regression</a:t>
            </a:r>
          </a:p>
          <a:p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818" name="AutoShape 2" descr="data:image/jpeg;base64,/9j/4AAQSkZJRgABAQAAAQABAAD/2wCEAAkGBxAQEhAQEBIVFRAVFRUWFRAVFRYQEBUWFRcWFxYXFxMYHyosGBolHRcVIjEhJSouLi8xFx81ODMsNygtLisBCgoKDg0OGxAQGy0lICUtLy8rLS0vKy0tLS0tLSstLSstLS0tLS0tLS0tLS0tLS0tLS0tLS0tLS0tLSstLS0tLf/AABEIAHABwgMBEQACEQEDEQH/xAAcAAEAAgMBAQEAAAAAAAAAAAAABAUBAwYCBwj/xABEEAACAQIDAwYLBQcEAgMAAAABAgADEQQSIQUxQQYTUWFxgRQVIjJSU5GSk9HSFiNCcrEHM4KhssHwc6LC4bPDNGOD/8QAGgEBAAMBAQEAAAAAAAAAAAAAAAECAwQFBv/EADIRAQABAwICBwcEAwEAAAAAAAABAgMRBBIhUQUTFBUxUmEyQXGBkaHwIkLB0TPh8SP/2gAMAwEAAhEDEQA/APuMBAQEBAQEBAQEBAQEBAQEBAQEBAQEBAQEBAQEBAQEBAQEBAQEBAQEBAQEBAQEBAQEBAQEBAQEBAQEBAQECr5S7cpYDD1MVWuVQCyjzmYmyqOsmWopmqcQrVVFMZlo5I8paO0qAxFEFbMUem1syOLGxt1EG/XJromicSiiuKozC7lFyAgICAgICAgICAgICAgICAgICAgICAgICAgICAgICAgICAgICAgICAgICAgICAgICAgICAgIHyP9vO0LjCYQHeWrMOzyEv7X9k6tNwmZcupqxiFZ+wvaRp4qvhWPk1aedfz0yP1Vj7stqeMRKmmq47X2+cbtICAgICAgICAgICAgICAgICAgICAgICAgICAgICAgICAgICAgICAgICAgICAgICAgICAgICAgfEv2jUlxGPrVKjMKVIJRUKAWZlUO1r6ADPqekgcdN7U8MPN1NcRVmVHsVDgcXhMUjZqQqrdrZSFJy1Edb6MFZuJB0I42murhiVLVXGKofogGc71WYCAgICAgICAgICAgICAgICAgICAgICAgICAgICAgICAgICAgICAgICAgICAgICAgICAgICAgfE9uU3xFeq6LenncK1woYl2LFcxF7sToNdwmtMzEcHi3pmuuZVtHDZs9BxbOLBTpaqPMOu438nsYytdWYVtzicT732bkhjjXweGqHzubVW/Mnkt/MTOmcw9i1VuoiVxJaEBAQEBAQEBAQEBAQEBAQEBAQEBAQEBAQEBAQEBAQEBAQEBAQEBAQEBAQEBAQEBAQEBAQECHtjFClRq1DuVG03XNtBeTTGZwzu17KJqfIhhqlWzkqq2stzZbDQBVFyF7rd8644RiIfPTTVX+qfk9V8K5ADD71Rem4IbOq65Qw3kbwe7iLYXqcxuhtRu9mrx9zuP2eYkFK1MbiwrKOAFXRgOoOrzktzxmHraarMOvmzpICAgICAgICAgICAgIFLt3a1Sg6KgU5lJOa/AgcD1zg1usnT4xGcqzM5xDVsfbVWtVFN1QAqxutwdLdJ65TR6+dRXNM04REznEr+ekuQEBAQEBAQKbbu1alBkVApzBic1+BA4HrnDrdZOniMRnKszOcQ0bI23Vq1VpuqAEMbqCDp2mZaPXzqK5pmnHAzOcS6CemsQEBAQEBAQEBAQEBAQEBAQEBAQEBAQEBAQECg5VgMmRjZLXYDzm1AygdYLC/CVrvU2qZqnxcuop3xt9zj6tFHJN2U9dmXTcLACwHfMaOk6c8acQ4qrET4S0NTKEK4uhIYEHiNzoeDD/AKM9Gmum5TuplhNOzhUu+Sn3WIFj5NQNYjRSTYsAOGqqQOF2HDXimjZW9DTVcXdzR3EBAr8TtmhTZkZmzLa4FOo4FxcaqpG4iYV6m1ROKpwrNUQ1+P8ADek/wav0ynbLHmg3wz4/w3pP8Gt9MdsseaDfB4/w3pP8Gr9MdsseaDfH5Esrt3DnTM3aaVVR7SukmNZYn90G6E6jWVwGQhlO4g3E6ImJjMJiYnjDZJSj4rG06X7xwt9wPnHsUamUruU0RmqcImcIfj/Dek/wqv0zDttjzQjfH5Enj/Dek/wa30R22x5oRvj8iTx/hvSf4Nb6I7ZY80G+PyJUu28WleojU7kKjAko6akj0gJ5nSV2i7t2zkic1PXJ9bYhfyP+qyOi4xcn4Jnxh0OO2jSo5ecJGa9rI73ta/mg23ie1cu0W4zXOEzMQjfaDDek/wAGt9Ex7ZY80I3x+ZPH+G9J/g1vpjttjzQboPH+G9J/g1vpjttjzQb4/Mnj/Dek/wAGt9MdsseaDfH5k8f4b0n+DW+mO22PNBuhkbewx/E3fSqqPaVkxrLE8N0G6FhRrK4DIQyncQbgzoiYnjC0TlzvKhb1KX5G/VZ5HS0ZilT93yQdl11o1Ud75bMCQrPvAtooM5Oj66LV2ZqnEYTV4r/x/hvSf4Nb6J7PbbHmg3x6/SWfH2H9J/g1vpjttjzQb49fpJ4+w/pP8Kr9MdtseaDdHr9JSMNtKjUNkcZvRIKN7rAGa279u57M5TFUSlzVJAQEBAQEBAQEBAQEBAQEBAQEBAQEDxWqBQSf86JSuqKYyiZw5DbtfP2kgnuBIXuDj2mebqKsua5OVPknMye1tbKwuh3jiD0joM2sXqrNWY8ETTExiXvB1Th3UnWmWDBuhh+LttcEdB7DPX6ym7TEwzt5tVcfB9CpsCARuIv7ZL04nMZeoSQOb2jgKxrVWWmWVipBDINyKDoSOIM8vVaS5dubqVOMTPBo8X1/Un3qf1Tn7vvehmeTHi+v6k+9T+qO77xunkz4uxHqW96n9Ud33TM8mqph3QgVEKX3XKsDbfqpOsyu6Su3GaoTFXHEpGy6hp1Ut5rnKw4EkHK3aCAOw9k6NDXVTXs90k+OV/tHE81TZ7XI0UdLHRR7SJ61yvZTNXIqnEOW5s3LMbudWY7z8h1cJ89cqquTuqTEY8XulhqjjMlN2U7mGVQezMRcdc1p0V2qM4Ru9HvwGv6l/bT+qT2C7y+/+0bp5SeA1/Uv7af1R2C7y/PqbvSWp6LKcroym1xfKbjdwJmVzTVW/a96YqzwS9jLaun5H/4zq6Opxcn4E+MJPKNbtR7Kn/Cb9Ixmmn4on2o+apyG6qFLMxICi1zYFjvI4AzzbdmqucUpmcN/gFf1L+2n9U27Bd5ff/aN3pLVUoupCujKSCRfLra1/NJ6RM7mmrtx+qCKvRg0ySqqpZmNgotfcTxI4AytuxVXO2laZw2+AV/Uv7af1TbsF3l9/wDau70a3ospyujK1rgG2oHEEE9ImV3TV2/ahMTngmbFcpVAHm1LgjhmAuG7bAj2dE7Oj65pq2T4I8J+LbyhW9Wn+Rv6ll+koztP3fJXCmSQqqWY3sBbhqd5E8+3YquTtpWmcNngNf1L+2n9U27Bd5ff/au70k8Ar+pf20/qjsF3kbvSQ4KsNTRe38B/kGidDdj3G70lW7YrhKFWoN4VsvA59QvYc0yt25i5Ee9W5VGyal1yA24+MwqtW/f0zkqHdmsNGsOkf3nv2690Kaa5NdHHxdLNHQQEBAQEBAQEBAQEBAQEBAQEBAQECs2lUucp81Rdu/T9Jx3qomvHJWpy+LOax6bt3sfkBPOrrziXPMNGSZ5RgyRkw9IN4Iup3r0/I9c0t3ZtzmETTnxdNyfxFqYS9wtwDxAvpfsvPVsXorjMN7XCnC6E6GpA4DbG36j12A/cKSoQErmsbFiRv1BsN08jU6qZqmmJcVd2rf4cGyljcO3EA9DXBnPFdyfDLaK7cvfhGH9JfbJzc9U5t+n1PCMP6S+2M3PU3W+cfUXEUAQQy34a6/5aVqmvHFMVUR4YSMNiqbVKIVgTziaX13zTTTHXU4TNdM4XfKNgKSkmy84lzw/y9p6Ws/xSmuebncRjKRVhnG48dZ5Fuad0Z5wiuunE8Xapawtu4dFp9BDR6khA57lFWVKtPMQLo2/8wnm9IY/T81JqiKuLTsXEI1dMrA+Q+7+GZ6CYm5PwRuiaowl8pKqq1EsQBZ9/8E26Qn9NJVMRVGVds7EI2Iw4VgTmfQf6VSc2imOtRNUTVGPzhLrZ7LVQcpKqq9EsQBlff2pPO6Q8KVKpiKoyh7LxCNXohWBOZjYf6bzDQzHW/JE1RMxj88XVz2Gih5SVVV6JYgDLVGvbSnn9IezHxUqmIqjP54IWzMSjV6IVgTmbQfkacuimOthE1RMxiUrlFWValPMQLo1r/mWdHSE+yTMRVx5NGx8QjV6YVgTZ93YJloZjrPkndEzGHUT11yAMD5pyvu+Iq01P3YYGw3Zyq3Pt/neePqq4puzhwajdNU0+5a/s5o5DiBwsh7/LnToat2V9LGMu2ne7CAgICAgICAgICAgICAgICAgICB4qPlBJ4StVW2MigxtQ2I4nU9+ij+o9wnk3apxPOf8AkfbKk8VdXonMdDYabugW/tOauJzwUmGs0pnxRhjmoTg5qDCTgHKNpx4dNtbHt1HfN7FyaKuCY4OhweJBFr6fpf8AtPWt3oqaQnToS+cYvBFKlRDvDH2E3U94tPldXFVu7NMsKaEnBbRr0V5um4CXJAyqfONzrbpJmlrpK7bpimMLxTMcIykePcX6we4vymne13lBio8e4v1g9xflHe13lBipFx+OrVwq1XuAcwAULrYjh2mY3ukLl2nbVEImiZ8XnZVK1egf/sWToK86ilGzGHb7VwfPUqlPcSND0MNVPttPo7tHWUTTzaVU7ow+fPhiCysLMDYqd4/6nyl2K7VW2plFESnYfaWJpqFWqwUaAEK1h0XIvadFPSV+mMZW21e6W3xzi/Wn3U+mW71v+idtXM8c4v1p91PpjvW/6G2rmiY2tVrENVfMQCBoBa/YOqY3tZcvY3+5WbczxlP5K07Ygf6b/qs7eiqs3J+BFG2pP5aJfmO1/wDjOjpacUU/FNdO6YVHJ+nbFYc9b/8AjecfRlUzf+SNmKo/PdLvZ9E2cty0S7UOyp/wnkdL1Yopn1ZV07qohXcm6dsTS/j/AKGnJ0XXuv8Ayn+ERRiYn897up9E2cvy0S5of/p/655PS04t0/H+GddOZj85Kzk7StiaJ62/oacXRtWb+PRWKNtUJ/LNLvR/K/6rOrpacRSmundUpMKz0mD02ysARewOh36Hunl2dVXaq3UnV48E7xzi/Wn3U+mdHel/0Ttr5njnF+uPup9Md6X/AENtXNhtr4si3PHuVAf6YnpS/MY4G2rmrTS4nid51JJ/Ukzj6yqurnMqTbiPF2XJfZxo0yWFnc3IO8AaKD17z3z6bRWJtW8VeM+K9unC6nW0ICAgICAgICAgICAgICAgICAgasRiEpjM7BV6SbSldym3GapwTOFNiNuq+lOmzjps1j2Ab++08+5rqa+FFMz8p/hn1nJrXGVjrzVUDoWiqf1EysXrs/tq+VMfzMm6XobRK+f4UvW1JMv8lk9omPa3x8o/o3fFuo45X0WvTY+jUQK36iXpvU18Irj5x/xMVZ97ZUoD8dEW9Kkb/wC3Q+y8tVaj99Hzp4/b/qfi0jZ1N/3T36VO8do3j2TLs1Ff+OoxE+DTU2e67x3jWZ1aaunjhGGylpqN39+I6hxEtTwSssLiOB+XcZ227nulMM43ZtKtbnFuRuYEqw7GE0uWaLkYrjJMZQ/s5h+h/fb5zn7u03khG1j7N4fof32+cd3abyQbT7N4fof32+cd3abyQbWfs3h+h/fb5x3dpvJBte6GwKCMrgNdSCLuxFx1GXt6KxbqiqmnEmyFpOpZExmzqVb94gJG5tzjsYazO5ZouRiuMomIlD+zmH6H+I3znN3dpvJCNrH2cw3Q/vt85Hd2m8kG0+zmG6H99vnJ7u03kg2n2cw3Q/xG+cd3abyQbW/BbHo0WzoGzWI1YsLG19D2TW1pbVqc0RginHFt2hs2nXy84D5N7WJXfv3dktesW7sYrjKZjLRhdh0KbrUUNmW9rsxGoIOh6iZS1o7NqrdRTiUbeOVlOlZD2hsylXymoDdb2sxXfa+7sExvWLd6IiuMqzTmctWE2JRpOtRA2YXtdiw1BB0PbKWtJatVbqIxJt45WU6VkLaGzadfLzgPk3tZiu+193YJjesW70YrjKJjLVhNiUKTrUQNmF7XZmGotuMpa0dm1VuopxKNsNmP2XSrlTUBuoIFmK6G193ZLXtPbvY3xlM0xKL9nMN0P77fOY93abyQjaz9nMN0P77fOO7tN5INp9nMP0P77fOO7tN5INrH2cw/Q/vt847u03kNqThNkUKRzKgzDczEuw7Cd3dNremtW/YpiCKYT5usQEBAQEBAQEBAQEBAQEBAQEBAQND4RGbMy5jwzeUB2A7pnNqmZzMZRiG4ADdLxEQlmSECPicDSqeeit1kC/tmVdm3X7URKJiJQDsyrS1w1QgeqqeUh6gfwzlnTXLfGzV8p4wptmPZePDabMExKc1V4MTYH8lUSvXUVTtvU7auf9Sbo/cmhaqeaRUXobR+5hoe/wBs6Ii5T7M7o9fH6/2vxeRXpMcrjIx/C4yE9h3N3GR1lqeFXCfXgZht8F6D/n95bqUtiKw6xNKYqgbhNAgIEatigDkTyn9Ebh1seAmVV2M7aeM/nijLbSUgeUbnidw7h0S9MTHilzuOpYkYjEVl5xkp01NOlmq5XfI2iorZTra9wZYVpp41aQo1PCC6PmDjnKgcNT1VqlMhhZ81rXC+TcaQLDDLUp1RXreECmuFpuympUqKKtyGXKDlZrW0t3QNnKJ8UalM0FqZKKiqwUlRUJYfd2/H5Kv5I4ssCDVXE5K+UYrwomtqCwoZM33YUMbXyWy5db3vAkLUenUp1Ka4w4cGqrK4qOxLU6eQhDdit1YXbcSbaGBW4KjjqbU3qc+yp4NnUNWdm+6+8styGGbebE36IG0Usd4PilqCvzpVa1Jkd7h20emCh0A0svXAlg1KGLrM5r+DplK3OIqIQKV2sc2U+VfzgdYG/lIa5ek1IVyMt8iZ1Uksv40PkuB6YK2vugaMRh8Qpxgp+EFnqJTpE1KjKqOqmo6ljZbHN5XA6QK6t4dmpC2IBpoE050h2SsRmLqQpJpgeU1wYEzFVsQ1AUwuJFRcQSzZa4vTNR7WdLFltl0B3WgWGOWpkwdxXNGx50U+dFbNk8jNrnte+83va8Ct2Zs/HVaqmrUqoipRJu9Vcwu+ZbKQC5GUMd4geMRhcUtPyDicxOOB+8rM1gXGHtc6aZcp46QNFaltC7XNfyUNJbF/K5upStV0/EwZ9ehTAkK2Ifwg01xavUZadOmxrBadPN5dTnHNlcgG1t2kCXg8LXc4PnefVlNWnWtUqqrCmrc25ysAc3km/EmBAppjMgzDE8/zdDmSDUyBrnnOd1t25+G6BL2YuMWvSD881J6tZyzFyEA5xQjX/Cfu2XhvgddAQEBAQEBAQEBAQEBAQEBAQEBAQEBAQEBAQNdegtQFXUMDwIvKV26a4xVGUTGVZ4DWoa4dsyepc6fwtwnH1F2zxtTmPLP8SptmPB7pbUpP93VXm3406g0PYToZanV26v0XI2zyn8xKYqieEpHgIGtNmTqBunutceya9REcaJmPh4fRbB9+voP7aZ/vJ/8AWOU/b+ziz4RV40T3Op/W0dZc8n3hGZ5BrVjupAdbP8gZO+77qfuZlg4eq/nvZfRpgr3Fzr7LSvV3Kvan6f2nEy9FqVBQAALnRRqzHqHEy0zbtRj7HCEimSQCRY9G+01icxxS9SQgICAgICAgICAgICAgICAgICAgICAgICAgICAgICAgICAgICAgICAgICAgICAgICBpxOGSoMrqGHQRKXLdNcYqjKJiJV/iqpT/APj1So9W/wB4n89ROTstdv8AxVY9J4wrtmPCWfDcSmlShmHpUmB/2nWOuv0cK6M+sf0bqo8YZG2k/FTrA9dMn9JbttPvpqj5Sb4DtpT5tKsx/wBMj+Zkdtp91NU/KTfyhg1sVV0RBRX03s79yD+8jfqbvsxtjnPGfoZqn0SMFs9aZLEl6h31G1bsHQOoTe1p6aJz4zzlMU4TZusQEBAQEBAQEBAQEBAQEBAQEBAQEBAQEBAQEBAQEBAQEBAQEBAQEBAQED//2Q=="/>
          <p:cNvSpPr>
            <a:spLocks noChangeAspect="1" noChangeArrowheads="1"/>
          </p:cNvSpPr>
          <p:nvPr/>
        </p:nvSpPr>
        <p:spPr bwMode="auto">
          <a:xfrm>
            <a:off x="155575" y="-776288"/>
            <a:ext cx="6477000" cy="161925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0726293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err="1"/>
              <a:t>cor.test</a:t>
            </a:r>
            <a:r>
              <a:rPr lang="en-IE" dirty="0"/>
              <a:t>() and lm() example</a:t>
            </a:r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818" name="AutoShape 2" descr="data:image/jpeg;base64,/9j/4AAQSkZJRgABAQAAAQABAAD/2wCEAAkGBxAQEhAQEBIVFRAVFRUWFRAVFRYQEBUWFRcWFxYXFxMYHyosGBolHRcVIjEhJSouLi8xFx81ODMsNygtLisBCgoKDg0OGxAQGy0lICUtLy8rLS0vKy0tLS0tLSstLSstLS0tLS0tLS0tLS0tLS0tLS0tLS0tLS0tLSstLS0tLf/AABEIAHABwgMBEQACEQEDEQH/xAAcAAEAAgMBAQEAAAAAAAAAAAAABAUBAwYCBwj/xABEEAACAQIDAwYLBQcEAgMAAAABAgADEQQSIQUxQQYTUWFxgRQVIjJSU5GSk9HSFiNCcrEHM4KhssHwc6LC4bPDNGOD/8QAGgEBAAMBAQEAAAAAAAAAAAAAAAECAwQFBv/EADIRAQABAwICBwcEAwEAAAAAAAABAgMRBBIhUQUTFBUxUmEyQXGBkaHwIkLB0TPh8SP/2gAMAwEAAhEDEQA/APuMBAQEBAQEBAQEBAQEBAQEBAQEBAQEBAQEBAQEBAQEBAQEBAQEBAQEBAQEBAQEBAQEBAQEBAQEBAQEBAQECr5S7cpYDD1MVWuVQCyjzmYmyqOsmWopmqcQrVVFMZlo5I8paO0qAxFEFbMUem1syOLGxt1EG/XJromicSiiuKozC7lFyAgICAgICAgICAgICAgICAgICAgICAgICAgICAgICAgICAgICAgICAgICAgICAgICAgICAgIHyP9vO0LjCYQHeWrMOzyEv7X9k6tNwmZcupqxiFZ+wvaRp4qvhWPk1aedfz0yP1Vj7stqeMRKmmq47X2+cbtICAgICAgICAgICAgICAgICAgICAgICAgICAgICAgICAgICAgICAgICAgICAgICAgICAgICAgfEv2jUlxGPrVKjMKVIJRUKAWZlUO1r6ADPqekgcdN7U8MPN1NcRVmVHsVDgcXhMUjZqQqrdrZSFJy1Edb6MFZuJB0I42murhiVLVXGKofogGc71WYCAgICAgICAgICAgICAgICAgICAgICAgICAgICAgICAgICAgICAgICAgICAgICAgICAgICAgfE9uU3xFeq6LenncK1woYl2LFcxF7sToNdwmtMzEcHi3pmuuZVtHDZs9BxbOLBTpaqPMOu438nsYytdWYVtzicT732bkhjjXweGqHzubVW/Mnkt/MTOmcw9i1VuoiVxJaEBAQEBAQEBAQEBAQEBAQEBAQEBAQEBAQEBAQEBAQEBAQEBAQEBAQEBAQEBAQEBAQEBAQECHtjFClRq1DuVG03XNtBeTTGZwzu17KJqfIhhqlWzkqq2stzZbDQBVFyF7rd8644RiIfPTTVX+qfk9V8K5ADD71Rem4IbOq65Qw3kbwe7iLYXqcxuhtRu9mrx9zuP2eYkFK1MbiwrKOAFXRgOoOrzktzxmHraarMOvmzpICAgICAgICAgICAgIFLt3a1Sg6KgU5lJOa/AgcD1zg1usnT4xGcqzM5xDVsfbVWtVFN1QAqxutwdLdJ65TR6+dRXNM04REznEr+ekuQEBAQEBAQKbbu1alBkVApzBic1+BA4HrnDrdZOniMRnKszOcQ0bI23Vq1VpuqAEMbqCDp2mZaPXzqK5pmnHAzOcS6CemsQEBAQEBAQEBAQEBAQEBAQEBAQEBAQEBAQECg5VgMmRjZLXYDzm1AygdYLC/CVrvU2qZqnxcuop3xt9zj6tFHJN2U9dmXTcLACwHfMaOk6c8acQ4qrET4S0NTKEK4uhIYEHiNzoeDD/AKM9Gmum5TuplhNOzhUu+Sn3WIFj5NQNYjRSTYsAOGqqQOF2HDXimjZW9DTVcXdzR3EBAr8TtmhTZkZmzLa4FOo4FxcaqpG4iYV6m1ROKpwrNUQ1+P8ADek/wav0ynbLHmg3wz4/w3pP8Gt9MdsseaDfB4/w3pP8Gr9MdsseaDfH5Esrt3DnTM3aaVVR7SukmNZYn90G6E6jWVwGQhlO4g3E6ImJjMJiYnjDZJSj4rG06X7xwt9wPnHsUamUruU0RmqcImcIfj/Dek/wqv0zDttjzQjfH5Enj/Dek/wa30R22x5oRvj8iTx/hvSf4Nb6I7ZY80G+PyJUu28WleojU7kKjAko6akj0gJ5nSV2i7t2zkic1PXJ9bYhfyP+qyOi4xcn4Jnxh0OO2jSo5ecJGa9rI73ta/mg23ie1cu0W4zXOEzMQjfaDDek/wAGt9Ex7ZY80I3x+ZPH+G9J/g1vpjttjzQboPH+G9J/g1vpjttjzQb4/Mnj/Dek/wAGt9MdsseaDfH5k8f4b0n+DW+mO22PNBuhkbewx/E3fSqqPaVkxrLE8N0G6FhRrK4DIQyncQbgzoiYnjC0TlzvKhb1KX5G/VZ5HS0ZilT93yQdl11o1Ud75bMCQrPvAtooM5Oj66LV2ZqnEYTV4r/x/hvSf4Nb6J7PbbHmg3x6/SWfH2H9J/g1vpjttjzQb49fpJ4+w/pP8Kr9MdtseaDdHr9JSMNtKjUNkcZvRIKN7rAGa279u57M5TFUSlzVJAQEBAQEBAQEBAQEBAQEBAQEBAQEDxWqBQSf86JSuqKYyiZw5DbtfP2kgnuBIXuDj2mebqKsua5OVPknMye1tbKwuh3jiD0joM2sXqrNWY8ETTExiXvB1Th3UnWmWDBuhh+LttcEdB7DPX6ym7TEwzt5tVcfB9CpsCARuIv7ZL04nMZeoSQOb2jgKxrVWWmWVipBDINyKDoSOIM8vVaS5dubqVOMTPBo8X1/Un3qf1Tn7vvehmeTHi+v6k+9T+qO77xunkz4uxHqW96n9Ud33TM8mqph3QgVEKX3XKsDbfqpOsyu6Su3GaoTFXHEpGy6hp1Ut5rnKw4EkHK3aCAOw9k6NDXVTXs90k+OV/tHE81TZ7XI0UdLHRR7SJ61yvZTNXIqnEOW5s3LMbudWY7z8h1cJ89cqquTuqTEY8XulhqjjMlN2U7mGVQezMRcdc1p0V2qM4Ru9HvwGv6l/bT+qT2C7y+/+0bp5SeA1/Uv7af1R2C7y/PqbvSWp6LKcroym1xfKbjdwJmVzTVW/a96YqzwS9jLaun5H/4zq6Opxcn4E+MJPKNbtR7Kn/Cb9Ixmmn4on2o+apyG6qFLMxICi1zYFjvI4AzzbdmqucUpmcN/gFf1L+2n9U27Bd5ff/aN3pLVUoupCujKSCRfLra1/NJ6RM7mmrtx+qCKvRg0ySqqpZmNgotfcTxI4AytuxVXO2laZw2+AV/Uv7af1TbsF3l9/wDau70a3ospyujK1rgG2oHEEE9ImV3TV2/ahMTngmbFcpVAHm1LgjhmAuG7bAj2dE7Oj65pq2T4I8J+LbyhW9Wn+Rv6ll+koztP3fJXCmSQqqWY3sBbhqd5E8+3YquTtpWmcNngNf1L+2n9U27Bd5ff/au70k8Ar+pf20/qjsF3kbvSQ4KsNTRe38B/kGidDdj3G70lW7YrhKFWoN4VsvA59QvYc0yt25i5Ee9W5VGyal1yA24+MwqtW/f0zkqHdmsNGsOkf3nv2690Kaa5NdHHxdLNHQQEBAQEBAQEBAQEBAQEBAQEBAQECs2lUucp81Rdu/T9Jx3qomvHJWpy+LOax6bt3sfkBPOrrziXPMNGSZ5RgyRkw9IN4Iup3r0/I9c0t3ZtzmETTnxdNyfxFqYS9wtwDxAvpfsvPVsXorjMN7XCnC6E6GpA4DbG36j12A/cKSoQErmsbFiRv1BsN08jU6qZqmmJcVd2rf4cGyljcO3EA9DXBnPFdyfDLaK7cvfhGH9JfbJzc9U5t+n1PCMP6S+2M3PU3W+cfUXEUAQQy34a6/5aVqmvHFMVUR4YSMNiqbVKIVgTziaX13zTTTHXU4TNdM4XfKNgKSkmy84lzw/y9p6Ws/xSmuebncRjKRVhnG48dZ5Fuad0Z5wiuunE8Xapawtu4dFp9BDR6khA57lFWVKtPMQLo2/8wnm9IY/T81JqiKuLTsXEI1dMrA+Q+7+GZ6CYm5PwRuiaowl8pKqq1EsQBZ9/8E26Qn9NJVMRVGVds7EI2Iw4VgTmfQf6VSc2imOtRNUTVGPzhLrZ7LVQcpKqq9EsQBlff2pPO6Q8KVKpiKoyh7LxCNXohWBOZjYf6bzDQzHW/JE1RMxj88XVz2Gih5SVVV6JYgDLVGvbSnn9IezHxUqmIqjP54IWzMSjV6IVgTmbQfkacuimOthE1RMxiUrlFWValPMQLo1r/mWdHSE+yTMRVx5NGx8QjV6YVgTZ93YJloZjrPkndEzGHUT11yAMD5pyvu+Iq01P3YYGw3Zyq3Pt/neePqq4puzhwajdNU0+5a/s5o5DiBwsh7/LnToat2V9LGMu2ne7CAgICAgICAgICAgICAgICAgICB4qPlBJ4StVW2MigxtQ2I4nU9+ij+o9wnk3apxPOf8AkfbKk8VdXonMdDYabugW/tOauJzwUmGs0pnxRhjmoTg5qDCTgHKNpx4dNtbHt1HfN7FyaKuCY4OhweJBFr6fpf8AtPWt3oqaQnToS+cYvBFKlRDvDH2E3U94tPldXFVu7NMsKaEnBbRr0V5um4CXJAyqfONzrbpJmlrpK7bpimMLxTMcIykePcX6we4vymne13lBio8e4v1g9xflHe13lBipFx+OrVwq1XuAcwAULrYjh2mY3ukLl2nbVEImiZ8XnZVK1egf/sWToK86ilGzGHb7VwfPUqlPcSND0MNVPttPo7tHWUTTzaVU7ow+fPhiCysLMDYqd4/6nyl2K7VW2plFESnYfaWJpqFWqwUaAEK1h0XIvadFPSV+mMZW21e6W3xzi/Wn3U+mW71v+idtXM8c4v1p91PpjvW/6G2rmiY2tVrENVfMQCBoBa/YOqY3tZcvY3+5WbczxlP5K07Ygf6b/qs7eiqs3J+BFG2pP5aJfmO1/wDjOjpacUU/FNdO6YVHJ+nbFYc9b/8AjecfRlUzf+SNmKo/PdLvZ9E2cty0S7UOyp/wnkdL1Yopn1ZV07qohXcm6dsTS/j/AKGnJ0XXuv8Ayn+ERRiYn897up9E2cvy0S5of/p/655PS04t0/H+GddOZj85Kzk7StiaJ62/oacXRtWb+PRWKNtUJ/LNLvR/K/6rOrpacRSmundUpMKz0mD02ysARewOh36Hunl2dVXaq3UnV48E7xzi/Wn3U+mdHel/0Ttr5njnF+uPup9Md6X/AENtXNhtr4si3PHuVAf6YnpS/MY4G2rmrTS4nid51JJ/Ukzj6yqurnMqTbiPF2XJfZxo0yWFnc3IO8AaKD17z3z6bRWJtW8VeM+K9unC6nW0ICAgICAgICAgICAgICAgICAgasRiEpjM7BV6SbSldym3GapwTOFNiNuq+lOmzjps1j2Ab++08+5rqa+FFMz8p/hn1nJrXGVjrzVUDoWiqf1EysXrs/tq+VMfzMm6XobRK+f4UvW1JMv8lk9omPa3x8o/o3fFuo45X0WvTY+jUQK36iXpvU18Irj5x/xMVZ97ZUoD8dEW9Kkb/wC3Q+y8tVaj99Hzp4/b/qfi0jZ1N/3T36VO8do3j2TLs1Ff+OoxE+DTU2e67x3jWZ1aaunjhGGylpqN39+I6hxEtTwSssLiOB+XcZ227nulMM43ZtKtbnFuRuYEqw7GE0uWaLkYrjJMZQ/s5h+h/fb5zn7u03khG1j7N4fof32+cd3abyQbT7N4fof32+cd3abyQbWfs3h+h/fb5x3dpvJBte6GwKCMrgNdSCLuxFx1GXt6KxbqiqmnEmyFpOpZExmzqVb94gJG5tzjsYazO5ZouRiuMomIlD+zmH6H+I3znN3dpvJCNrH2cw3Q/vt85Hd2m8kG0+zmG6H99vnJ7u03kg2n2cw3Q/xG+cd3abyQbW/BbHo0WzoGzWI1YsLG19D2TW1pbVqc0RginHFt2hs2nXy84D5N7WJXfv3dktesW7sYrjKZjLRhdh0KbrUUNmW9rsxGoIOh6iZS1o7NqrdRTiUbeOVlOlZD2hsylXymoDdb2sxXfa+7sExvWLd6IiuMqzTmctWE2JRpOtRA2YXtdiw1BB0PbKWtJatVbqIxJt45WU6VkLaGzadfLzgPk3tZiu+193YJjesW70YrjKJjLVhNiUKTrUQNmF7XZmGotuMpa0dm1VuopxKNsNmP2XSrlTUBuoIFmK6G193ZLXtPbvY3xlM0xKL9nMN0P77fOY93abyQjaz9nMN0P77fOO7tN5INp9nMP0P77fOO7tN5INrH2cw/Q/vt847u03kNqThNkUKRzKgzDczEuw7Cd3dNremtW/YpiCKYT5usQEBAQEBAQEBAQEBAQEBAQEBAQND4RGbMy5jwzeUB2A7pnNqmZzMZRiG4ADdLxEQlmSECPicDSqeeit1kC/tmVdm3X7URKJiJQDsyrS1w1QgeqqeUh6gfwzlnTXLfGzV8p4wptmPZePDabMExKc1V4MTYH8lUSvXUVTtvU7auf9Sbo/cmhaqeaRUXobR+5hoe/wBs6Ii5T7M7o9fH6/2vxeRXpMcrjIx/C4yE9h3N3GR1lqeFXCfXgZht8F6D/n95bqUtiKw6xNKYqgbhNAgIEatigDkTyn9Ebh1seAmVV2M7aeM/nijLbSUgeUbnidw7h0S9MTHilzuOpYkYjEVl5xkp01NOlmq5XfI2iorZTra9wZYVpp41aQo1PCC6PmDjnKgcNT1VqlMhhZ81rXC+TcaQLDDLUp1RXreECmuFpuympUqKKtyGXKDlZrW0t3QNnKJ8UalM0FqZKKiqwUlRUJYfd2/H5Kv5I4ssCDVXE5K+UYrwomtqCwoZM33YUMbXyWy5db3vAkLUenUp1Ka4w4cGqrK4qOxLU6eQhDdit1YXbcSbaGBW4KjjqbU3qc+yp4NnUNWdm+6+8styGGbebE36IG0Usd4PilqCvzpVa1Jkd7h20emCh0A0svXAlg1KGLrM5r+DplK3OIqIQKV2sc2U+VfzgdYG/lIa5ek1IVyMt8iZ1Uksv40PkuB6YK2vugaMRh8Qpxgp+EFnqJTpE1KjKqOqmo6ljZbHN5XA6QK6t4dmpC2IBpoE050h2SsRmLqQpJpgeU1wYEzFVsQ1AUwuJFRcQSzZa4vTNR7WdLFltl0B3WgWGOWpkwdxXNGx50U+dFbNk8jNrnte+83va8Ct2Zs/HVaqmrUqoipRJu9Vcwu+ZbKQC5GUMd4geMRhcUtPyDicxOOB+8rM1gXGHtc6aZcp46QNFaltC7XNfyUNJbF/K5upStV0/EwZ9ehTAkK2Ifwg01xavUZadOmxrBadPN5dTnHNlcgG1t2kCXg8LXc4PnefVlNWnWtUqqrCmrc25ysAc3km/EmBAppjMgzDE8/zdDmSDUyBrnnOd1t25+G6BL2YuMWvSD881J6tZyzFyEA5xQjX/Cfu2XhvgddAQEBAQEBAQEBAQEBAQEBAQEBAQEBAQEBAQNdegtQFXUMDwIvKV26a4xVGUTGVZ4DWoa4dsyepc6fwtwnH1F2zxtTmPLP8SptmPB7pbUpP93VXm3406g0PYToZanV26v0XI2zyn8xKYqieEpHgIGtNmTqBunutceya9REcaJmPh4fRbB9+voP7aZ/vJ/8AWOU/b+ziz4RV40T3Op/W0dZc8n3hGZ5BrVjupAdbP8gZO+77qfuZlg4eq/nvZfRpgr3Fzr7LSvV3Kvan6f2nEy9FqVBQAALnRRqzHqHEy0zbtRj7HCEimSQCRY9G+01icxxS9SQgICAgICAgICAgICAgICAgICAgICAgICAgICAgICAgICAgICAgICAgICAgICAgICBpxOGSoMrqGHQRKXLdNcYqjKJiJV/iqpT/APj1So9W/wB4n89ROTstdv8AxVY9J4wrtmPCWfDcSmlShmHpUmB/2nWOuv0cK6M+sf0bqo8YZG2k/FTrA9dMn9JbttPvpqj5Sb4DtpT5tKsx/wBMj+Zkdtp91NU/KTfyhg1sVV0RBRX03s79yD+8jfqbvsxtjnPGfoZqn0SMFs9aZLEl6h31G1bsHQOoTe1p6aJz4zzlMU4TZusQEBAQEBAQEBAQEBAQEBAQEBAQEBAQEBAQEBAQEBAQEBAQEBAQEBAQED//2Q=="/>
          <p:cNvSpPr>
            <a:spLocks noChangeAspect="1" noChangeArrowheads="1"/>
          </p:cNvSpPr>
          <p:nvPr/>
        </p:nvSpPr>
        <p:spPr bwMode="auto">
          <a:xfrm>
            <a:off x="155575" y="-776288"/>
            <a:ext cx="6477000" cy="161925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80527" y="1462723"/>
            <a:ext cx="4017153" cy="470600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432173" y="1462723"/>
            <a:ext cx="4400803" cy="4806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789333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/>
              <a:t>Generalized Additive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8812" y="1600542"/>
            <a:ext cx="8806375" cy="4351338"/>
          </a:xfrm>
        </p:spPr>
        <p:txBody>
          <a:bodyPr>
            <a:normAutofit/>
          </a:bodyPr>
          <a:lstStyle/>
          <a:p>
            <a:r>
              <a:rPr lang="en-IE" dirty="0"/>
              <a:t>Are linear models and smoothers mixed</a:t>
            </a:r>
          </a:p>
          <a:p>
            <a:endParaRPr lang="en-IE" dirty="0"/>
          </a:p>
          <a:p>
            <a:r>
              <a:rPr lang="en-IE" dirty="0"/>
              <a:t>Model selection need to be performed</a:t>
            </a:r>
          </a:p>
          <a:p>
            <a:endParaRPr lang="en-IE" dirty="0"/>
          </a:p>
          <a:p>
            <a:r>
              <a:rPr lang="en-IE" dirty="0"/>
              <a:t>MGCV package advised</a:t>
            </a:r>
          </a:p>
          <a:p>
            <a:endParaRPr lang="en-IE" dirty="0"/>
          </a:p>
          <a:p>
            <a:r>
              <a:rPr lang="en-IE" dirty="0"/>
              <a:t>Hans talk </a:t>
            </a:r>
            <a:r>
              <a:rPr lang="en-IE" dirty="0">
                <a:hlinkClick r:id="rId2"/>
              </a:rPr>
              <a:t>https://bigfish.joomla.com/</a:t>
            </a:r>
            <a:r>
              <a:rPr lang="en-IE" dirty="0"/>
              <a:t> </a:t>
            </a:r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818" name="AutoShape 2" descr="data:image/jpeg;base64,/9j/4AAQSkZJRgABAQAAAQABAAD/2wCEAAkGBxAQEhAQEBIVFRAVFRUWFRAVFRYQEBUWFRcWFxYXFxMYHyosGBolHRcVIjEhJSouLi8xFx81ODMsNygtLisBCgoKDg0OGxAQGy0lICUtLy8rLS0vKy0tLS0tLSstLSstLS0tLS0tLS0tLS0tLS0tLS0tLS0tLS0tLSstLS0tLf/AABEIAHABwgMBEQACEQEDEQH/xAAcAAEAAgMBAQEAAAAAAAAAAAAABAUBAwYCBwj/xABEEAACAQIDAwYLBQcEAgMAAAABAgADEQQSIQUxQQYTUWFxgRQVIjJSU5GSk9HSFiNCcrEHM4KhssHwc6LC4bPDNGOD/8QAGgEBAAMBAQEAAAAAAAAAAAAAAAECAwQFBv/EADIRAQABAwICBwcEAwEAAAAAAAABAgMRBBIhUQUTFBUxUmEyQXGBkaHwIkLB0TPh8SP/2gAMAwEAAhEDEQA/APuMBAQEBAQEBAQEBAQEBAQEBAQEBAQEBAQEBAQEBAQEBAQEBAQEBAQEBAQEBAQEBAQEBAQEBAQEBAQEBAQECr5S7cpYDD1MVWuVQCyjzmYmyqOsmWopmqcQrVVFMZlo5I8paO0qAxFEFbMUem1syOLGxt1EG/XJromicSiiuKozC7lFyAgICAgICAgICAgICAgICAgICAgICAgICAgICAgICAgICAgICAgICAgICAgICAgICAgICAgIHyP9vO0LjCYQHeWrMOzyEv7X9k6tNwmZcupqxiFZ+wvaRp4qvhWPk1aedfz0yP1Vj7stqeMRKmmq47X2+cbtICAgICAgICAgICAgICAgICAgICAgICAgICAgICAgICAgICAgICAgICAgICAgICAgICAgICAgfEv2jUlxGPrVKjMKVIJRUKAWZlUO1r6ADPqekgcdN7U8MPN1NcRVmVHsVDgcXhMUjZqQqrdrZSFJy1Edb6MFZuJB0I42murhiVLVXGKofogGc71WYCAgICAgICAgICAgICAgICAgICAgICAgICAgICAgICAgICAgICAgICAgICAgICAgICAgICAgfE9uU3xFeq6LenncK1woYl2LFcxF7sToNdwmtMzEcHi3pmuuZVtHDZs9BxbOLBTpaqPMOu438nsYytdWYVtzicT732bkhjjXweGqHzubVW/Mnkt/MTOmcw9i1VuoiVxJaEBAQEBAQEBAQEBAQEBAQEBAQEBAQEBAQEBAQEBAQEBAQEBAQEBAQEBAQEBAQEBAQEBAQECHtjFClRq1DuVG03XNtBeTTGZwzu17KJqfIhhqlWzkqq2stzZbDQBVFyF7rd8644RiIfPTTVX+qfk9V8K5ADD71Rem4IbOq65Qw3kbwe7iLYXqcxuhtRu9mrx9zuP2eYkFK1MbiwrKOAFXRgOoOrzktzxmHraarMOvmzpICAgICAgICAgICAgIFLt3a1Sg6KgU5lJOa/AgcD1zg1usnT4xGcqzM5xDVsfbVWtVFN1QAqxutwdLdJ65TR6+dRXNM04REznEr+ekuQEBAQEBAQKbbu1alBkVApzBic1+BA4HrnDrdZOniMRnKszOcQ0bI23Vq1VpuqAEMbqCDp2mZaPXzqK5pmnHAzOcS6CemsQEBAQEBAQEBAQEBAQEBAQEBAQEBAQEBAQECg5VgMmRjZLXYDzm1AygdYLC/CVrvU2qZqnxcuop3xt9zj6tFHJN2U9dmXTcLACwHfMaOk6c8acQ4qrET4S0NTKEK4uhIYEHiNzoeDD/AKM9Gmum5TuplhNOzhUu+Sn3WIFj5NQNYjRSTYsAOGqqQOF2HDXimjZW9DTVcXdzR3EBAr8TtmhTZkZmzLa4FOo4FxcaqpG4iYV6m1ROKpwrNUQ1+P8ADek/wav0ynbLHmg3wz4/w3pP8Gt9MdsseaDfB4/w3pP8Gr9MdsseaDfH5Esrt3DnTM3aaVVR7SukmNZYn90G6E6jWVwGQhlO4g3E6ImJjMJiYnjDZJSj4rG06X7xwt9wPnHsUamUruU0RmqcImcIfj/Dek/wqv0zDttjzQjfH5Enj/Dek/wa30R22x5oRvj8iTx/hvSf4Nb6I7ZY80G+PyJUu28WleojU7kKjAko6akj0gJ5nSV2i7t2zkic1PXJ9bYhfyP+qyOi4xcn4Jnxh0OO2jSo5ecJGa9rI73ta/mg23ie1cu0W4zXOEzMQjfaDDek/wAGt9Ex7ZY80I3x+ZPH+G9J/g1vpjttjzQboPH+G9J/g1vpjttjzQb4/Mnj/Dek/wAGt9MdsseaDfH5k8f4b0n+DW+mO22PNBuhkbewx/E3fSqqPaVkxrLE8N0G6FhRrK4DIQyncQbgzoiYnjC0TlzvKhb1KX5G/VZ5HS0ZilT93yQdl11o1Ud75bMCQrPvAtooM5Oj66LV2ZqnEYTV4r/x/hvSf4Nb6J7PbbHmg3x6/SWfH2H9J/g1vpjttjzQb49fpJ4+w/pP8Kr9MdtseaDdHr9JSMNtKjUNkcZvRIKN7rAGa279u57M5TFUSlzVJAQEBAQEBAQEBAQEBAQEBAQEBAQEDxWqBQSf86JSuqKYyiZw5DbtfP2kgnuBIXuDj2mebqKsua5OVPknMye1tbKwuh3jiD0joM2sXqrNWY8ETTExiXvB1Th3UnWmWDBuhh+LttcEdB7DPX6ym7TEwzt5tVcfB9CpsCARuIv7ZL04nMZeoSQOb2jgKxrVWWmWVipBDINyKDoSOIM8vVaS5dubqVOMTPBo8X1/Un3qf1Tn7vvehmeTHi+v6k+9T+qO77xunkz4uxHqW96n9Ud33TM8mqph3QgVEKX3XKsDbfqpOsyu6Su3GaoTFXHEpGy6hp1Ut5rnKw4EkHK3aCAOw9k6NDXVTXs90k+OV/tHE81TZ7XI0UdLHRR7SJ61yvZTNXIqnEOW5s3LMbudWY7z8h1cJ89cqquTuqTEY8XulhqjjMlN2U7mGVQezMRcdc1p0V2qM4Ru9HvwGv6l/bT+qT2C7y+/+0bp5SeA1/Uv7af1R2C7y/PqbvSWp6LKcroym1xfKbjdwJmVzTVW/a96YqzwS9jLaun5H/4zq6Opxcn4E+MJPKNbtR7Kn/Cb9Ixmmn4on2o+apyG6qFLMxICi1zYFjvI4AzzbdmqucUpmcN/gFf1L+2n9U27Bd5ff/aN3pLVUoupCujKSCRfLra1/NJ6RM7mmrtx+qCKvRg0ySqqpZmNgotfcTxI4AytuxVXO2laZw2+AV/Uv7af1TbsF3l9/wDau70a3ospyujK1rgG2oHEEE9ImV3TV2/ahMTngmbFcpVAHm1LgjhmAuG7bAj2dE7Oj65pq2T4I8J+LbyhW9Wn+Rv6ll+koztP3fJXCmSQqqWY3sBbhqd5E8+3YquTtpWmcNngNf1L+2n9U27Bd5ff/au70k8Ar+pf20/qjsF3kbvSQ4KsNTRe38B/kGidDdj3G70lW7YrhKFWoN4VsvA59QvYc0yt25i5Ee9W5VGyal1yA24+MwqtW/f0zkqHdmsNGsOkf3nv2690Kaa5NdHHxdLNHQQEBAQEBAQEBAQEBAQEBAQEBAQECs2lUucp81Rdu/T9Jx3qomvHJWpy+LOax6bt3sfkBPOrrziXPMNGSZ5RgyRkw9IN4Iup3r0/I9c0t3ZtzmETTnxdNyfxFqYS9wtwDxAvpfsvPVsXorjMN7XCnC6E6GpA4DbG36j12A/cKSoQErmsbFiRv1BsN08jU6qZqmmJcVd2rf4cGyljcO3EA9DXBnPFdyfDLaK7cvfhGH9JfbJzc9U5t+n1PCMP6S+2M3PU3W+cfUXEUAQQy34a6/5aVqmvHFMVUR4YSMNiqbVKIVgTziaX13zTTTHXU4TNdM4XfKNgKSkmy84lzw/y9p6Ws/xSmuebncRjKRVhnG48dZ5Fuad0Z5wiuunE8Xapawtu4dFp9BDR6khA57lFWVKtPMQLo2/8wnm9IY/T81JqiKuLTsXEI1dMrA+Q+7+GZ6CYm5PwRuiaowl8pKqq1EsQBZ9/8E26Qn9NJVMRVGVds7EI2Iw4VgTmfQf6VSc2imOtRNUTVGPzhLrZ7LVQcpKqq9EsQBlff2pPO6Q8KVKpiKoyh7LxCNXohWBOZjYf6bzDQzHW/JE1RMxj88XVz2Gih5SVVV6JYgDLVGvbSnn9IezHxUqmIqjP54IWzMSjV6IVgTmbQfkacuimOthE1RMxiUrlFWValPMQLo1r/mWdHSE+yTMRVx5NGx8QjV6YVgTZ93YJloZjrPkndEzGHUT11yAMD5pyvu+Iq01P3YYGw3Zyq3Pt/neePqq4puzhwajdNU0+5a/s5o5DiBwsh7/LnToat2V9LGMu2ne7CAgICAgICAgICAgICAgICAgICB4qPlBJ4StVW2MigxtQ2I4nU9+ij+o9wnk3apxPOf8AkfbKk8VdXonMdDYabugW/tOauJzwUmGs0pnxRhjmoTg5qDCTgHKNpx4dNtbHt1HfN7FyaKuCY4OhweJBFr6fpf8AtPWt3oqaQnToS+cYvBFKlRDvDH2E3U94tPldXFVu7NMsKaEnBbRr0V5um4CXJAyqfONzrbpJmlrpK7bpimMLxTMcIykePcX6we4vymne13lBio8e4v1g9xflHe13lBipFx+OrVwq1XuAcwAULrYjh2mY3ukLl2nbVEImiZ8XnZVK1egf/sWToK86ilGzGHb7VwfPUqlPcSND0MNVPttPo7tHWUTTzaVU7ow+fPhiCysLMDYqd4/6nyl2K7VW2plFESnYfaWJpqFWqwUaAEK1h0XIvadFPSV+mMZW21e6W3xzi/Wn3U+mW71v+idtXM8c4v1p91PpjvW/6G2rmiY2tVrENVfMQCBoBa/YOqY3tZcvY3+5WbczxlP5K07Ygf6b/qs7eiqs3J+BFG2pP5aJfmO1/wDjOjpacUU/FNdO6YVHJ+nbFYc9b/8AjecfRlUzf+SNmKo/PdLvZ9E2cty0S7UOyp/wnkdL1Yopn1ZV07qohXcm6dsTS/j/AKGnJ0XXuv8Ayn+ERRiYn897up9E2cvy0S5of/p/655PS04t0/H+GddOZj85Kzk7StiaJ62/oacXRtWb+PRWKNtUJ/LNLvR/K/6rOrpacRSmundUpMKz0mD02ysARewOh36Hunl2dVXaq3UnV48E7xzi/Wn3U+mdHel/0Ttr5njnF+uPup9Md6X/AENtXNhtr4si3PHuVAf6YnpS/MY4G2rmrTS4nid51JJ/Ukzj6yqurnMqTbiPF2XJfZxo0yWFnc3IO8AaKD17z3z6bRWJtW8VeM+K9unC6nW0ICAgICAgICAgICAgICAgICAgasRiEpjM7BV6SbSldym3GapwTOFNiNuq+lOmzjps1j2Ab++08+5rqa+FFMz8p/hn1nJrXGVjrzVUDoWiqf1EysXrs/tq+VMfzMm6XobRK+f4UvW1JMv8lk9omPa3x8o/o3fFuo45X0WvTY+jUQK36iXpvU18Irj5x/xMVZ97ZUoD8dEW9Kkb/wC3Q+y8tVaj99Hzp4/b/qfi0jZ1N/3T36VO8do3j2TLs1Ff+OoxE+DTU2e67x3jWZ1aaunjhGGylpqN39+I6hxEtTwSssLiOB+XcZ227nulMM43ZtKtbnFuRuYEqw7GE0uWaLkYrjJMZQ/s5h+h/fb5zn7u03khG1j7N4fof32+cd3abyQbT7N4fof32+cd3abyQbWfs3h+h/fb5x3dpvJBte6GwKCMrgNdSCLuxFx1GXt6KxbqiqmnEmyFpOpZExmzqVb94gJG5tzjsYazO5ZouRiuMomIlD+zmH6H+I3znN3dpvJCNrH2cw3Q/vt85Hd2m8kG0+zmG6H99vnJ7u03kg2n2cw3Q/xG+cd3abyQbW/BbHo0WzoGzWI1YsLG19D2TW1pbVqc0RginHFt2hs2nXy84D5N7WJXfv3dktesW7sYrjKZjLRhdh0KbrUUNmW9rsxGoIOh6iZS1o7NqrdRTiUbeOVlOlZD2hsylXymoDdb2sxXfa+7sExvWLd6IiuMqzTmctWE2JRpOtRA2YXtdiw1BB0PbKWtJatVbqIxJt45WU6VkLaGzadfLzgPk3tZiu+193YJjesW70YrjKJjLVhNiUKTrUQNmF7XZmGotuMpa0dm1VuopxKNsNmP2XSrlTUBuoIFmK6G193ZLXtPbvY3xlM0xKL9nMN0P77fOY93abyQjaz9nMN0P77fOO7tN5INp9nMP0P77fOO7tN5INrH2cw/Q/vt847u03kNqThNkUKRzKgzDczEuw7Cd3dNremtW/YpiCKYT5usQEBAQEBAQEBAQEBAQEBAQEBAQND4RGbMy5jwzeUB2A7pnNqmZzMZRiG4ADdLxEQlmSECPicDSqeeit1kC/tmVdm3X7URKJiJQDsyrS1w1QgeqqeUh6gfwzlnTXLfGzV8p4wptmPZePDabMExKc1V4MTYH8lUSvXUVTtvU7auf9Sbo/cmhaqeaRUXobR+5hoe/wBs6Ii5T7M7o9fH6/2vxeRXpMcrjIx/C4yE9h3N3GR1lqeFXCfXgZht8F6D/n95bqUtiKw6xNKYqgbhNAgIEatigDkTyn9Ebh1seAmVV2M7aeM/nijLbSUgeUbnidw7h0S9MTHilzuOpYkYjEVl5xkp01NOlmq5XfI2iorZTra9wZYVpp41aQo1PCC6PmDjnKgcNT1VqlMhhZ81rXC+TcaQLDDLUp1RXreECmuFpuympUqKKtyGXKDlZrW0t3QNnKJ8UalM0FqZKKiqwUlRUJYfd2/H5Kv5I4ssCDVXE5K+UYrwomtqCwoZM33YUMbXyWy5db3vAkLUenUp1Ka4w4cGqrK4qOxLU6eQhDdit1YXbcSbaGBW4KjjqbU3qc+yp4NnUNWdm+6+8styGGbebE36IG0Usd4PilqCvzpVa1Jkd7h20emCh0A0svXAlg1KGLrM5r+DplK3OIqIQKV2sc2U+VfzgdYG/lIa5ek1IVyMt8iZ1Uksv40PkuB6YK2vugaMRh8Qpxgp+EFnqJTpE1KjKqOqmo6ljZbHN5XA6QK6t4dmpC2IBpoE050h2SsRmLqQpJpgeU1wYEzFVsQ1AUwuJFRcQSzZa4vTNR7WdLFltl0B3WgWGOWpkwdxXNGx50U+dFbNk8jNrnte+83va8Ct2Zs/HVaqmrUqoipRJu9Vcwu+ZbKQC5GUMd4geMRhcUtPyDicxOOB+8rM1gXGHtc6aZcp46QNFaltC7XNfyUNJbF/K5upStV0/EwZ9ehTAkK2Ifwg01xavUZadOmxrBadPN5dTnHNlcgG1t2kCXg8LXc4PnefVlNWnWtUqqrCmrc25ysAc3km/EmBAppjMgzDE8/zdDmSDUyBrnnOd1t25+G6BL2YuMWvSD881J6tZyzFyEA5xQjX/Cfu2XhvgddAQEBAQEBAQEBAQEBAQEBAQEBAQEBAQEBAQNdegtQFXUMDwIvKV26a4xVGUTGVZ4DWoa4dsyepc6fwtwnH1F2zxtTmPLP8SptmPB7pbUpP93VXm3406g0PYToZanV26v0XI2zyn8xKYqieEpHgIGtNmTqBunutceya9REcaJmPh4fRbB9+voP7aZ/vJ/8AWOU/b+ziz4RV40T3Op/W0dZc8n3hGZ5BrVjupAdbP8gZO+77qfuZlg4eq/nvZfRpgr3Fzr7LSvV3Kvan6f2nEy9FqVBQAALnRRqzHqHEy0zbtRj7HCEimSQCRY9G+01icxxS9SQgICAgICAgICAgICAgICAgICAgICAgICAgICAgICAgICAgICAgICAgICAgICAgICBpxOGSoMrqGHQRKXLdNcYqjKJiJV/iqpT/APj1So9W/wB4n89ROTstdv8AxVY9J4wrtmPCWfDcSmlShmHpUmB/2nWOuv0cK6M+sf0bqo8YZG2k/FTrA9dMn9JbttPvpqj5Sb4DtpT5tKsx/wBMj+Zkdtp91NU/KTfyhg1sVV0RBRX03s79yD+8jfqbvsxtjnPGfoZqn0SMFs9aZLEl6h31G1bsHQOoTe1p6aJz4zzlMU4TZusQEBAQEBAQEBAQEBAQEBAQEBAQEBAQEBAQEBAQEBAQEBAQEBAQEBAQED//2Q=="/>
          <p:cNvSpPr>
            <a:spLocks noChangeAspect="1" noChangeArrowheads="1"/>
          </p:cNvSpPr>
          <p:nvPr/>
        </p:nvSpPr>
        <p:spPr bwMode="auto">
          <a:xfrm>
            <a:off x="155575" y="-776288"/>
            <a:ext cx="6477000" cy="161925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1173668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/>
              <a:t>Generalized Additive Models</a:t>
            </a:r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818" name="AutoShape 2" descr="data:image/jpeg;base64,/9j/4AAQSkZJRgABAQAAAQABAAD/2wCEAAkGBxAQEhAQEBIVFRAVFRUWFRAVFRYQEBUWFRcWFxYXFxMYHyosGBolHRcVIjEhJSouLi8xFx81ODMsNygtLisBCgoKDg0OGxAQGy0lICUtLy8rLS0vKy0tLS0tLSstLSstLS0tLS0tLS0tLS0tLS0tLS0tLS0tLS0tLSstLS0tLf/AABEIAHABwgMBEQACEQEDEQH/xAAcAAEAAgMBAQEAAAAAAAAAAAAABAUBAwYCBwj/xABEEAACAQIDAwYLBQcEAgMAAAABAgADEQQSIQUxQQYTUWFxgRQVIjJSU5GSk9HSFiNCcrEHM4KhssHwc6LC4bPDNGOD/8QAGgEBAAMBAQEAAAAAAAAAAAAAAAECAwQFBv/EADIRAQABAwICBwcEAwEAAAAAAAABAgMRBBIhUQUTFBUxUmEyQXGBkaHwIkLB0TPh8SP/2gAMAwEAAhEDEQA/APuMBAQEBAQEBAQEBAQEBAQEBAQEBAQEBAQEBAQEBAQEBAQEBAQEBAQEBAQEBAQEBAQEBAQEBAQEBAQEBAQECr5S7cpYDD1MVWuVQCyjzmYmyqOsmWopmqcQrVVFMZlo5I8paO0qAxFEFbMUem1syOLGxt1EG/XJromicSiiuKozC7lFyAgICAgICAgICAgICAgICAgICAgICAgICAgICAgICAgICAgICAgICAgICAgICAgICAgICAgIHyP9vO0LjCYQHeWrMOzyEv7X9k6tNwmZcupqxiFZ+wvaRp4qvhWPk1aedfz0yP1Vj7stqeMRKmmq47X2+cbtICAgICAgICAgICAgICAgICAgICAgICAgICAgICAgICAgICAgICAgICAgICAgICAgICAgICAgfEv2jUlxGPrVKjMKVIJRUKAWZlUO1r6ADPqekgcdN7U8MPN1NcRVmVHsVDgcXhMUjZqQqrdrZSFJy1Edb6MFZuJB0I42murhiVLVXGKofogGc71WYCAgICAgICAgICAgICAgICAgICAgICAgICAgICAgICAgICAgICAgICAgICAgICAgICAgICAgfE9uU3xFeq6LenncK1woYl2LFcxF7sToNdwmtMzEcHi3pmuuZVtHDZs9BxbOLBTpaqPMOu438nsYytdWYVtzicT732bkhjjXweGqHzubVW/Mnkt/MTOmcw9i1VuoiVxJaEBAQEBAQEBAQEBAQEBAQEBAQEBAQEBAQEBAQEBAQEBAQEBAQEBAQEBAQEBAQEBAQEBAQECHtjFClRq1DuVG03XNtBeTTGZwzu17KJqfIhhqlWzkqq2stzZbDQBVFyF7rd8644RiIfPTTVX+qfk9V8K5ADD71Rem4IbOq65Qw3kbwe7iLYXqcxuhtRu9mrx9zuP2eYkFK1MbiwrKOAFXRgOoOrzktzxmHraarMOvmzpICAgICAgICAgICAgIFLt3a1Sg6KgU5lJOa/AgcD1zg1usnT4xGcqzM5xDVsfbVWtVFN1QAqxutwdLdJ65TR6+dRXNM04REznEr+ekuQEBAQEBAQKbbu1alBkVApzBic1+BA4HrnDrdZOniMRnKszOcQ0bI23Vq1VpuqAEMbqCDp2mZaPXzqK5pmnHAzOcS6CemsQEBAQEBAQEBAQEBAQEBAQEBAQEBAQEBAQECg5VgMmRjZLXYDzm1AygdYLC/CVrvU2qZqnxcuop3xt9zj6tFHJN2U9dmXTcLACwHfMaOk6c8acQ4qrET4S0NTKEK4uhIYEHiNzoeDD/AKM9Gmum5TuplhNOzhUu+Sn3WIFj5NQNYjRSTYsAOGqqQOF2HDXimjZW9DTVcXdzR3EBAr8TtmhTZkZmzLa4FOo4FxcaqpG4iYV6m1ROKpwrNUQ1+P8ADek/wav0ynbLHmg3wz4/w3pP8Gt9MdsseaDfB4/w3pP8Gr9MdsseaDfH5Esrt3DnTM3aaVVR7SukmNZYn90G6E6jWVwGQhlO4g3E6ImJjMJiYnjDZJSj4rG06X7xwt9wPnHsUamUruU0RmqcImcIfj/Dek/wqv0zDttjzQjfH5Enj/Dek/wa30R22x5oRvj8iTx/hvSf4Nb6I7ZY80G+PyJUu28WleojU7kKjAko6akj0gJ5nSV2i7t2zkic1PXJ9bYhfyP+qyOi4xcn4Jnxh0OO2jSo5ecJGa9rI73ta/mg23ie1cu0W4zXOEzMQjfaDDek/wAGt9Ex7ZY80I3x+ZPH+G9J/g1vpjttjzQboPH+G9J/g1vpjttjzQb4/Mnj/Dek/wAGt9MdsseaDfH5k8f4b0n+DW+mO22PNBuhkbewx/E3fSqqPaVkxrLE8N0G6FhRrK4DIQyncQbgzoiYnjC0TlzvKhb1KX5G/VZ5HS0ZilT93yQdl11o1Ud75bMCQrPvAtooM5Oj66LV2ZqnEYTV4r/x/hvSf4Nb6J7PbbHmg3x6/SWfH2H9J/g1vpjttjzQb49fpJ4+w/pP8Kr9MdtseaDdHr9JSMNtKjUNkcZvRIKN7rAGa279u57M5TFUSlzVJAQEBAQEBAQEBAQEBAQEBAQEBAQEDxWqBQSf86JSuqKYyiZw5DbtfP2kgnuBIXuDj2mebqKsua5OVPknMye1tbKwuh3jiD0joM2sXqrNWY8ETTExiXvB1Th3UnWmWDBuhh+LttcEdB7DPX6ym7TEwzt5tVcfB9CpsCARuIv7ZL04nMZeoSQOb2jgKxrVWWmWVipBDINyKDoSOIM8vVaS5dubqVOMTPBo8X1/Un3qf1Tn7vvehmeTHi+v6k+9T+qO77xunkz4uxHqW96n9Ud33TM8mqph3QgVEKX3XKsDbfqpOsyu6Su3GaoTFXHEpGy6hp1Ut5rnKw4EkHK3aCAOw9k6NDXVTXs90k+OV/tHE81TZ7XI0UdLHRR7SJ61yvZTNXIqnEOW5s3LMbudWY7z8h1cJ89cqquTuqTEY8XulhqjjMlN2U7mGVQezMRcdc1p0V2qM4Ru9HvwGv6l/bT+qT2C7y+/+0bp5SeA1/Uv7af1R2C7y/PqbvSWp6LKcroym1xfKbjdwJmVzTVW/a96YqzwS9jLaun5H/4zq6Opxcn4E+MJPKNbtR7Kn/Cb9Ixmmn4on2o+apyG6qFLMxICi1zYFjvI4AzzbdmqucUpmcN/gFf1L+2n9U27Bd5ff/aN3pLVUoupCujKSCRfLra1/NJ6RM7mmrtx+qCKvRg0ySqqpZmNgotfcTxI4AytuxVXO2laZw2+AV/Uv7af1TbsF3l9/wDau70a3ospyujK1rgG2oHEEE9ImV3TV2/ahMTngmbFcpVAHm1LgjhmAuG7bAj2dE7Oj65pq2T4I8J+LbyhW9Wn+Rv6ll+koztP3fJXCmSQqqWY3sBbhqd5E8+3YquTtpWmcNngNf1L+2n9U27Bd5ff/au70k8Ar+pf20/qjsF3kbvSQ4KsNTRe38B/kGidDdj3G70lW7YrhKFWoN4VsvA59QvYc0yt25i5Ee9W5VGyal1yA24+MwqtW/f0zkqHdmsNGsOkf3nv2690Kaa5NdHHxdLNHQQEBAQEBAQEBAQEBAQEBAQEBAQECs2lUucp81Rdu/T9Jx3qomvHJWpy+LOax6bt3sfkBPOrrziXPMNGSZ5RgyRkw9IN4Iup3r0/I9c0t3ZtzmETTnxdNyfxFqYS9wtwDxAvpfsvPVsXorjMN7XCnC6E6GpA4DbG36j12A/cKSoQErmsbFiRv1BsN08jU6qZqmmJcVd2rf4cGyljcO3EA9DXBnPFdyfDLaK7cvfhGH9JfbJzc9U5t+n1PCMP6S+2M3PU3W+cfUXEUAQQy34a6/5aVqmvHFMVUR4YSMNiqbVKIVgTziaX13zTTTHXU4TNdM4XfKNgKSkmy84lzw/y9p6Ws/xSmuebncRjKRVhnG48dZ5Fuad0Z5wiuunE8Xapawtu4dFp9BDR6khA57lFWVKtPMQLo2/8wnm9IY/T81JqiKuLTsXEI1dMrA+Q+7+GZ6CYm5PwRuiaowl8pKqq1EsQBZ9/8E26Qn9NJVMRVGVds7EI2Iw4VgTmfQf6VSc2imOtRNUTVGPzhLrZ7LVQcpKqq9EsQBlff2pPO6Q8KVKpiKoyh7LxCNXohWBOZjYf6bzDQzHW/JE1RMxj88XVz2Gih5SVVV6JYgDLVGvbSnn9IezHxUqmIqjP54IWzMSjV6IVgTmbQfkacuimOthE1RMxiUrlFWValPMQLo1r/mWdHSE+yTMRVx5NGx8QjV6YVgTZ93YJloZjrPkndEzGHUT11yAMD5pyvu+Iq01P3YYGw3Zyq3Pt/neePqq4puzhwajdNU0+5a/s5o5DiBwsh7/LnToat2V9LGMu2ne7CAgICAgICAgICAgICAgICAgICB4qPlBJ4StVW2MigxtQ2I4nU9+ij+o9wnk3apxPOf8AkfbKk8VdXonMdDYabugW/tOauJzwUmGs0pnxRhjmoTg5qDCTgHKNpx4dNtbHt1HfN7FyaKuCY4OhweJBFr6fpf8AtPWt3oqaQnToS+cYvBFKlRDvDH2E3U94tPldXFVu7NMsKaEnBbRr0V5um4CXJAyqfONzrbpJmlrpK7bpimMLxTMcIykePcX6we4vymne13lBio8e4v1g9xflHe13lBipFx+OrVwq1XuAcwAULrYjh2mY3ukLl2nbVEImiZ8XnZVK1egf/sWToK86ilGzGHb7VwfPUqlPcSND0MNVPttPo7tHWUTTzaVU7ow+fPhiCysLMDYqd4/6nyl2K7VW2plFESnYfaWJpqFWqwUaAEK1h0XIvadFPSV+mMZW21e6W3xzi/Wn3U+mW71v+idtXM8c4v1p91PpjvW/6G2rmiY2tVrENVfMQCBoBa/YOqY3tZcvY3+5WbczxlP5K07Ygf6b/qs7eiqs3J+BFG2pP5aJfmO1/wDjOjpacUU/FNdO6YVHJ+nbFYc9b/8AjecfRlUzf+SNmKo/PdLvZ9E2cty0S7UOyp/wnkdL1Yopn1ZV07qohXcm6dsTS/j/AKGnJ0XXuv8Ayn+ERRiYn897up9E2cvy0S5of/p/655PS04t0/H+GddOZj85Kzk7StiaJ62/oacXRtWb+PRWKNtUJ/LNLvR/K/6rOrpacRSmundUpMKz0mD02ysARewOh36Hunl2dVXaq3UnV48E7xzi/Wn3U+mdHel/0Ttr5njnF+uPup9Md6X/AENtXNhtr4si3PHuVAf6YnpS/MY4G2rmrTS4nid51JJ/Ukzj6yqurnMqTbiPF2XJfZxo0yWFnc3IO8AaKD17z3z6bRWJtW8VeM+K9unC6nW0ICAgICAgICAgICAgICAgICAgasRiEpjM7BV6SbSldym3GapwTOFNiNuq+lOmzjps1j2Ab++08+5rqa+FFMz8p/hn1nJrXGVjrzVUDoWiqf1EysXrs/tq+VMfzMm6XobRK+f4UvW1JMv8lk9omPa3x8o/o3fFuo45X0WvTY+jUQK36iXpvU18Irj5x/xMVZ97ZUoD8dEW9Kkb/wC3Q+y8tVaj99Hzp4/b/qfi0jZ1N/3T36VO8do3j2TLs1Ff+OoxE+DTU2e67x3jWZ1aaunjhGGylpqN39+I6hxEtTwSssLiOB+XcZ227nulMM43ZtKtbnFuRuYEqw7GE0uWaLkYrjJMZQ/s5h+h/fb5zn7u03khG1j7N4fof32+cd3abyQbT7N4fof32+cd3abyQbWfs3h+h/fb5x3dpvJBte6GwKCMrgNdSCLuxFx1GXt6KxbqiqmnEmyFpOpZExmzqVb94gJG5tzjsYazO5ZouRiuMomIlD+zmH6H+I3znN3dpvJCNrH2cw3Q/vt85Hd2m8kG0+zmG6H99vnJ7u03kg2n2cw3Q/xG+cd3abyQbW/BbHo0WzoGzWI1YsLG19D2TW1pbVqc0RginHFt2hs2nXy84D5N7WJXfv3dktesW7sYrjKZjLRhdh0KbrUUNmW9rsxGoIOh6iZS1o7NqrdRTiUbeOVlOlZD2hsylXymoDdb2sxXfa+7sExvWLd6IiuMqzTmctWE2JRpOtRA2YXtdiw1BB0PbKWtJatVbqIxJt45WU6VkLaGzadfLzgPk3tZiu+193YJjesW70YrjKJjLVhNiUKTrUQNmF7XZmGotuMpa0dm1VuopxKNsNmP2XSrlTUBuoIFmK6G193ZLXtPbvY3xlM0xKL9nMN0P77fOY93abyQjaz9nMN0P77fOO7tN5INp9nMP0P77fOO7tN5INrH2cw/Q/vt847u03kNqThNkUKRzKgzDczEuw7Cd3dNremtW/YpiCKYT5usQEBAQEBAQEBAQEBAQEBAQEBAQND4RGbMy5jwzeUB2A7pnNqmZzMZRiG4ADdLxEQlmSECPicDSqeeit1kC/tmVdm3X7URKJiJQDsyrS1w1QgeqqeUh6gfwzlnTXLfGzV8p4wptmPZePDabMExKc1V4MTYH8lUSvXUVTtvU7auf9Sbo/cmhaqeaRUXobR+5hoe/wBs6Ii5T7M7o9fH6/2vxeRXpMcrjIx/C4yE9h3N3GR1lqeFXCfXgZht8F6D/n95bqUtiKw6xNKYqgbhNAgIEatigDkTyn9Ebh1seAmVV2M7aeM/nijLbSUgeUbnidw7h0S9MTHilzuOpYkYjEVl5xkp01NOlmq5XfI2iorZTra9wZYVpp41aQo1PCC6PmDjnKgcNT1VqlMhhZ81rXC+TcaQLDDLUp1RXreECmuFpuympUqKKtyGXKDlZrW0t3QNnKJ8UalM0FqZKKiqwUlRUJYfd2/H5Kv5I4ssCDVXE5K+UYrwomtqCwoZM33YUMbXyWy5db3vAkLUenUp1Ka4w4cGqrK4qOxLU6eQhDdit1YXbcSbaGBW4KjjqbU3qc+yp4NnUNWdm+6+8styGGbebE36IG0Usd4PilqCvzpVa1Jkd7h20emCh0A0svXAlg1KGLrM5r+DplK3OIqIQKV2sc2U+VfzgdYG/lIa5ek1IVyMt8iZ1Uksv40PkuB6YK2vugaMRh8Qpxgp+EFnqJTpE1KjKqOqmo6ljZbHN5XA6QK6t4dmpC2IBpoE050h2SsRmLqQpJpgeU1wYEzFVsQ1AUwuJFRcQSzZa4vTNR7WdLFltl0B3WgWGOWpkwdxXNGx50U+dFbNk8jNrnte+83va8Ct2Zs/HVaqmrUqoipRJu9Vcwu+ZbKQC5GUMd4geMRhcUtPyDicxOOB+8rM1gXGHtc6aZcp46QNFaltC7XNfyUNJbF/K5upStV0/EwZ9ehTAkK2Ifwg01xavUZadOmxrBadPN5dTnHNlcgG1t2kCXg8LXc4PnefVlNWnWtUqqrCmrc25ysAc3km/EmBAppjMgzDE8/zdDmSDUyBrnnOd1t25+G6BL2YuMWvSD881J6tZyzFyEA5xQjX/Cfu2XhvgddAQEBAQEBAQEBAQEBAQEBAQEBAQEBAQEBAQNdegtQFXUMDwIvKV26a4xVGUTGVZ4DWoa4dsyepc6fwtwnH1F2zxtTmPLP8SptmPB7pbUpP93VXm3406g0PYToZanV26v0XI2zyn8xKYqieEpHgIGtNmTqBunutceya9REcaJmPh4fRbB9+voP7aZ/vJ/8AWOU/b+ziz4RV40T3Op/W0dZc8n3hGZ5BrVjupAdbP8gZO+77qfuZlg4eq/nvZfRpgr3Fzr7LSvV3Kvan6f2nEy9FqVBQAALnRRqzHqHEy0zbtRj7HCEimSQCRY9G+01icxxS9SQgICAgICAgICAgICAgICAgICAgICAgICAgICAgICAgICAgICAgICAgICAgICAgICBpxOGSoMrqGHQRKXLdNcYqjKJiJV/iqpT/APj1So9W/wB4n89ROTstdv8AxVY9J4wrtmPCWfDcSmlShmHpUmB/2nWOuv0cK6M+sf0bqo8YZG2k/FTrA9dMn9JbttPvpqj5Sb4DtpT5tKsx/wBMj+Zkdtp91NU/KTfyhg1sVV0RBRX03s79yD+8jfqbvsxtjnPGfoZqn0SMFs9aZLEl6h31G1bsHQOoTe1p6aJz4zzlMU4TZusQEBAQEBAQEBAQEBAQEBAQEBAQEBAQEBAQEBAQEBAQEBAQEBAQEBAQED//2Q=="/>
          <p:cNvSpPr>
            <a:spLocks noChangeAspect="1" noChangeArrowheads="1"/>
          </p:cNvSpPr>
          <p:nvPr/>
        </p:nvSpPr>
        <p:spPr bwMode="auto">
          <a:xfrm>
            <a:off x="155575" y="-776288"/>
            <a:ext cx="6477000" cy="161925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pic>
        <p:nvPicPr>
          <p:cNvPr id="7" name="Picture 6" descr="C:\Users\gbal\Desktop\0_adultes_gam\3_figures_gam\changes_salmon_no_points_transparent_common_fig_ages.tif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422" y="1463934"/>
            <a:ext cx="7522210" cy="501078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 rot="19033240">
            <a:off x="3138055" y="3322995"/>
            <a:ext cx="3771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3600" dirty="0">
                <a:solidFill>
                  <a:srgbClr val="FF0000"/>
                </a:solidFill>
              </a:rPr>
              <a:t>NOT PUBLIC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47750" y="6400800"/>
            <a:ext cx="3282950" cy="374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>
                <a:solidFill>
                  <a:prstClr val="white">
                    <a:lumMod val="75000"/>
                  </a:prstClr>
                </a:solidFill>
              </a:rPr>
              <a:t>Window configured with layout()</a:t>
            </a:r>
          </a:p>
        </p:txBody>
      </p:sp>
    </p:spTree>
    <p:extLst>
      <p:ext uri="{BB962C8B-B14F-4D97-AF65-F5344CB8AC3E}">
        <p14:creationId xmlns:p14="http://schemas.microsoft.com/office/powerpoint/2010/main" val="1696517592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/>
              <a:t>General-purpose optimization in R</a:t>
            </a:r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818" name="AutoShape 2" descr="data:image/jpeg;base64,/9j/4AAQSkZJRgABAQAAAQABAAD/2wCEAAkGBxAQEhAQEBIVFRAVFRUWFRAVFRYQEBUWFRcWFxYXFxMYHyosGBolHRcVIjEhJSouLi8xFx81ODMsNygtLisBCgoKDg0OGxAQGy0lICUtLy8rLS0vKy0tLS0tLSstLSstLS0tLS0tLS0tLS0tLS0tLS0tLS0tLS0tLSstLS0tLf/AABEIAHABwgMBEQACEQEDEQH/xAAcAAEAAgMBAQEAAAAAAAAAAAAABAUBAwYCBwj/xABEEAACAQIDAwYLBQcEAgMAAAABAgADEQQSIQUxQQYTUWFxgRQVIjJSU5GSk9HSFiNCcrEHM4KhssHwc6LC4bPDNGOD/8QAGgEBAAMBAQEAAAAAAAAAAAAAAAECAwQFBv/EADIRAQABAwICBwcEAwEAAAAAAAABAgMRBBIhUQUTFBUxUmEyQXGBkaHwIkLB0TPh8SP/2gAMAwEAAhEDEQA/APuMBAQEBAQEBAQEBAQEBAQEBAQEBAQEBAQEBAQEBAQEBAQEBAQEBAQEBAQEBAQEBAQEBAQEBAQEBAQEBAQECr5S7cpYDD1MVWuVQCyjzmYmyqOsmWopmqcQrVVFMZlo5I8paO0qAxFEFbMUem1syOLGxt1EG/XJromicSiiuKozC7lFyAgICAgICAgICAgICAgICAgICAgICAgICAgICAgICAgICAgICAgICAgICAgICAgICAgICAgIHyP9vO0LjCYQHeWrMOzyEv7X9k6tNwmZcupqxiFZ+wvaRp4qvhWPk1aedfz0yP1Vj7stqeMRKmmq47X2+cbtICAgICAgICAgICAgICAgICAgICAgICAgICAgICAgICAgICAgICAgICAgICAgICAgICAgICAgfEv2jUlxGPrVKjMKVIJRUKAWZlUO1r6ADPqekgcdN7U8MPN1NcRVmVHsVDgcXhMUjZqQqrdrZSFJy1Edb6MFZuJB0I42murhiVLVXGKofogGc71WYCAgICAgICAgICAgICAgICAgICAgICAgICAgICAgICAgICAgICAgICAgICAgICAgICAgICAgfE9uU3xFeq6LenncK1woYl2LFcxF7sToNdwmtMzEcHi3pmuuZVtHDZs9BxbOLBTpaqPMOu438nsYytdWYVtzicT732bkhjjXweGqHzubVW/Mnkt/MTOmcw9i1VuoiVxJaEBAQEBAQEBAQEBAQEBAQEBAQEBAQEBAQEBAQEBAQEBAQEBAQEBAQEBAQEBAQEBAQEBAQECHtjFClRq1DuVG03XNtBeTTGZwzu17KJqfIhhqlWzkqq2stzZbDQBVFyF7rd8644RiIfPTTVX+qfk9V8K5ADD71Rem4IbOq65Qw3kbwe7iLYXqcxuhtRu9mrx9zuP2eYkFK1MbiwrKOAFXRgOoOrzktzxmHraarMOvmzpICAgICAgICAgICAgIFLt3a1Sg6KgU5lJOa/AgcD1zg1usnT4xGcqzM5xDVsfbVWtVFN1QAqxutwdLdJ65TR6+dRXNM04REznEr+ekuQEBAQEBAQKbbu1alBkVApzBic1+BA4HrnDrdZOniMRnKszOcQ0bI23Vq1VpuqAEMbqCDp2mZaPXzqK5pmnHAzOcS6CemsQEBAQEBAQEBAQEBAQEBAQEBAQEBAQEBAQECg5VgMmRjZLXYDzm1AygdYLC/CVrvU2qZqnxcuop3xt9zj6tFHJN2U9dmXTcLACwHfMaOk6c8acQ4qrET4S0NTKEK4uhIYEHiNzoeDD/AKM9Gmum5TuplhNOzhUu+Sn3WIFj5NQNYjRSTYsAOGqqQOF2HDXimjZW9DTVcXdzR3EBAr8TtmhTZkZmzLa4FOo4FxcaqpG4iYV6m1ROKpwrNUQ1+P8ADek/wav0ynbLHmg3wz4/w3pP8Gt9MdsseaDfB4/w3pP8Gr9MdsseaDfH5Esrt3DnTM3aaVVR7SukmNZYn90G6E6jWVwGQhlO4g3E6ImJjMJiYnjDZJSj4rG06X7xwt9wPnHsUamUruU0RmqcImcIfj/Dek/wqv0zDttjzQjfH5Enj/Dek/wa30R22x5oRvj8iTx/hvSf4Nb6I7ZY80G+PyJUu28WleojU7kKjAko6akj0gJ5nSV2i7t2zkic1PXJ9bYhfyP+qyOi4xcn4Jnxh0OO2jSo5ecJGa9rI73ta/mg23ie1cu0W4zXOEzMQjfaDDek/wAGt9Ex7ZY80I3x+ZPH+G9J/g1vpjttjzQboPH+G9J/g1vpjttjzQb4/Mnj/Dek/wAGt9MdsseaDfH5k8f4b0n+DW+mO22PNBuhkbewx/E3fSqqPaVkxrLE8N0G6FhRrK4DIQyncQbgzoiYnjC0TlzvKhb1KX5G/VZ5HS0ZilT93yQdl11o1Ud75bMCQrPvAtooM5Oj66LV2ZqnEYTV4r/x/hvSf4Nb6J7PbbHmg3x6/SWfH2H9J/g1vpjttjzQb49fpJ4+w/pP8Kr9MdtseaDdHr9JSMNtKjUNkcZvRIKN7rAGa279u57M5TFUSlzVJAQEBAQEBAQEBAQEBAQEBAQEBAQEDxWqBQSf86JSuqKYyiZw5DbtfP2kgnuBIXuDj2mebqKsua5OVPknMye1tbKwuh3jiD0joM2sXqrNWY8ETTExiXvB1Th3UnWmWDBuhh+LttcEdB7DPX6ym7TEwzt5tVcfB9CpsCARuIv7ZL04nMZeoSQOb2jgKxrVWWmWVipBDINyKDoSOIM8vVaS5dubqVOMTPBo8X1/Un3qf1Tn7vvehmeTHi+v6k+9T+qO77xunkz4uxHqW96n9Ud33TM8mqph3QgVEKX3XKsDbfqpOsyu6Su3GaoTFXHEpGy6hp1Ut5rnKw4EkHK3aCAOw9k6NDXVTXs90k+OV/tHE81TZ7XI0UdLHRR7SJ61yvZTNXIqnEOW5s3LMbudWY7z8h1cJ89cqquTuqTEY8XulhqjjMlN2U7mGVQezMRcdc1p0V2qM4Ru9HvwGv6l/bT+qT2C7y+/+0bp5SeA1/Uv7af1R2C7y/PqbvSWp6LKcroym1xfKbjdwJmVzTVW/a96YqzwS9jLaun5H/4zq6Opxcn4E+MJPKNbtR7Kn/Cb9Ixmmn4on2o+apyG6qFLMxICi1zYFjvI4AzzbdmqucUpmcN/gFf1L+2n9U27Bd5ff/aN3pLVUoupCujKSCRfLra1/NJ6RM7mmrtx+qCKvRg0ySqqpZmNgotfcTxI4AytuxVXO2laZw2+AV/Uv7af1TbsF3l9/wDau70a3ospyujK1rgG2oHEEE9ImV3TV2/ahMTngmbFcpVAHm1LgjhmAuG7bAj2dE7Oj65pq2T4I8J+LbyhW9Wn+Rv6ll+koztP3fJXCmSQqqWY3sBbhqd5E8+3YquTtpWmcNngNf1L+2n9U27Bd5ff/au70k8Ar+pf20/qjsF3kbvSQ4KsNTRe38B/kGidDdj3G70lW7YrhKFWoN4VsvA59QvYc0yt25i5Ee9W5VGyal1yA24+MwqtW/f0zkqHdmsNGsOkf3nv2690Kaa5NdHHxdLNHQQEBAQEBAQEBAQEBAQEBAQEBAQECs2lUucp81Rdu/T9Jx3qomvHJWpy+LOax6bt3sfkBPOrrziXPMNGSZ5RgyRkw9IN4Iup3r0/I9c0t3ZtzmETTnxdNyfxFqYS9wtwDxAvpfsvPVsXorjMN7XCnC6E6GpA4DbG36j12A/cKSoQErmsbFiRv1BsN08jU6qZqmmJcVd2rf4cGyljcO3EA9DXBnPFdyfDLaK7cvfhGH9JfbJzc9U5t+n1PCMP6S+2M3PU3W+cfUXEUAQQy34a6/5aVqmvHFMVUR4YSMNiqbVKIVgTziaX13zTTTHXU4TNdM4XfKNgKSkmy84lzw/y9p6Ws/xSmuebncRjKRVhnG48dZ5Fuad0Z5wiuunE8Xapawtu4dFp9BDR6khA57lFWVKtPMQLo2/8wnm9IY/T81JqiKuLTsXEI1dMrA+Q+7+GZ6CYm5PwRuiaowl8pKqq1EsQBZ9/8E26Qn9NJVMRVGVds7EI2Iw4VgTmfQf6VSc2imOtRNUTVGPzhLrZ7LVQcpKqq9EsQBlff2pPO6Q8KVKpiKoyh7LxCNXohWBOZjYf6bzDQzHW/JE1RMxj88XVz2Gih5SVVV6JYgDLVGvbSnn9IezHxUqmIqjP54IWzMSjV6IVgTmbQfkacuimOthE1RMxiUrlFWValPMQLo1r/mWdHSE+yTMRVx5NGx8QjV6YVgTZ93YJloZjrPkndEzGHUT11yAMD5pyvu+Iq01P3YYGw3Zyq3Pt/neePqq4puzhwajdNU0+5a/s5o5DiBwsh7/LnToat2V9LGMu2ne7CAgICAgICAgICAgICAgICAgICB4qPlBJ4StVW2MigxtQ2I4nU9+ij+o9wnk3apxPOf8AkfbKk8VdXonMdDYabugW/tOauJzwUmGs0pnxRhjmoTg5qDCTgHKNpx4dNtbHt1HfN7FyaKuCY4OhweJBFr6fpf8AtPWt3oqaQnToS+cYvBFKlRDvDH2E3U94tPldXFVu7NMsKaEnBbRr0V5um4CXJAyqfONzrbpJmlrpK7bpimMLxTMcIykePcX6we4vymne13lBio8e4v1g9xflHe13lBipFx+OrVwq1XuAcwAULrYjh2mY3ukLl2nbVEImiZ8XnZVK1egf/sWToK86ilGzGHb7VwfPUqlPcSND0MNVPttPo7tHWUTTzaVU7ow+fPhiCysLMDYqd4/6nyl2K7VW2plFESnYfaWJpqFWqwUaAEK1h0XIvadFPSV+mMZW21e6W3xzi/Wn3U+mW71v+idtXM8c4v1p91PpjvW/6G2rmiY2tVrENVfMQCBoBa/YOqY3tZcvY3+5WbczxlP5K07Ygf6b/qs7eiqs3J+BFG2pP5aJfmO1/wDjOjpacUU/FNdO6YVHJ+nbFYc9b/8AjecfRlUzf+SNmKo/PdLvZ9E2cty0S7UOyp/wnkdL1Yopn1ZV07qohXcm6dsTS/j/AKGnJ0XXuv8Ayn+ERRiYn897up9E2cvy0S5of/p/655PS04t0/H+GddOZj85Kzk7StiaJ62/oacXRtWb+PRWKNtUJ/LNLvR/K/6rOrpacRSmundUpMKz0mD02ysARewOh36Hunl2dVXaq3UnV48E7xzi/Wn3U+mdHel/0Ttr5njnF+uPup9Md6X/AENtXNhtr4si3PHuVAf6YnpS/MY4G2rmrTS4nid51JJ/Ukzj6yqurnMqTbiPF2XJfZxo0yWFnc3IO8AaKD17z3z6bRWJtW8VeM+K9unC6nW0ICAgICAgICAgICAgICAgICAgasRiEpjM7BV6SbSldym3GapwTOFNiNuq+lOmzjps1j2Ab++08+5rqa+FFMz8p/hn1nJrXGVjrzVUDoWiqf1EysXrs/tq+VMfzMm6XobRK+f4UvW1JMv8lk9omPa3x8o/o3fFuo45X0WvTY+jUQK36iXpvU18Irj5x/xMVZ97ZUoD8dEW9Kkb/wC3Q+y8tVaj99Hzp4/b/qfi0jZ1N/3T36VO8do3j2TLs1Ff+OoxE+DTU2e67x3jWZ1aaunjhGGylpqN39+I6hxEtTwSssLiOB+XcZ227nulMM43ZtKtbnFuRuYEqw7GE0uWaLkYrjJMZQ/s5h+h/fb5zn7u03khG1j7N4fof32+cd3abyQbT7N4fof32+cd3abyQbWfs3h+h/fb5x3dpvJBte6GwKCMrgNdSCLuxFx1GXt6KxbqiqmnEmyFpOpZExmzqVb94gJG5tzjsYazO5ZouRiuMomIlD+zmH6H+I3znN3dpvJCNrH2cw3Q/vt85Hd2m8kG0+zmG6H99vnJ7u03kg2n2cw3Q/xG+cd3abyQbW/BbHo0WzoGzWI1YsLG19D2TW1pbVqc0RginHFt2hs2nXy84D5N7WJXfv3dktesW7sYrjKZjLRhdh0KbrUUNmW9rsxGoIOh6iZS1o7NqrdRTiUbeOVlOlZD2hsylXymoDdb2sxXfa+7sExvWLd6IiuMqzTmctWE2JRpOtRA2YXtdiw1BB0PbKWtJatVbqIxJt45WU6VkLaGzadfLzgPk3tZiu+193YJjesW70YrjKJjLVhNiUKTrUQNmF7XZmGotuMpa0dm1VuopxKNsNmP2XSrlTUBuoIFmK6G193ZLXtPbvY3xlM0xKL9nMN0P77fOY93abyQjaz9nMN0P77fOO7tN5INp9nMP0P77fOO7tN5INrH2cw/Q/vt847u03kNqThNkUKRzKgzDczEuw7Cd3dNremtW/YpiCKYT5usQEBAQEBAQEBAQEBAQEBAQEBAQND4RGbMy5jwzeUB2A7pnNqmZzMZRiG4ADdLxEQlmSECPicDSqeeit1kC/tmVdm3X7URKJiJQDsyrS1w1QgeqqeUh6gfwzlnTXLfGzV8p4wptmPZePDabMExKc1V4MTYH8lUSvXUVTtvU7auf9Sbo/cmhaqeaRUXobR+5hoe/wBs6Ii5T7M7o9fH6/2vxeRXpMcrjIx/C4yE9h3N3GR1lqeFXCfXgZht8F6D/n95bqUtiKw6xNKYqgbhNAgIEatigDkTyn9Ebh1seAmVV2M7aeM/nijLbSUgeUbnidw7h0S9MTHilzuOpYkYjEVl5xkp01NOlmq5XfI2iorZTra9wZYVpp41aQo1PCC6PmDjnKgcNT1VqlMhhZ81rXC+TcaQLDDLUp1RXreECmuFpuympUqKKtyGXKDlZrW0t3QNnKJ8UalM0FqZKKiqwUlRUJYfd2/H5Kv5I4ssCDVXE5K+UYrwomtqCwoZM33YUMbXyWy5db3vAkLUenUp1Ka4w4cGqrK4qOxLU6eQhDdit1YXbcSbaGBW4KjjqbU3qc+yp4NnUNWdm+6+8styGGbebE36IG0Usd4PilqCvzpVa1Jkd7h20emCh0A0svXAlg1KGLrM5r+DplK3OIqIQKV2sc2U+VfzgdYG/lIa5ek1IVyMt8iZ1Uksv40PkuB6YK2vugaMRh8Qpxgp+EFnqJTpE1KjKqOqmo6ljZbHN5XA6QK6t4dmpC2IBpoE050h2SsRmLqQpJpgeU1wYEzFVsQ1AUwuJFRcQSzZa4vTNR7WdLFltl0B3WgWGOWpkwdxXNGx50U+dFbNk8jNrnte+83va8Ct2Zs/HVaqmrUqoipRJu9Vcwu+ZbKQC5GUMd4geMRhcUtPyDicxOOB+8rM1gXGHtc6aZcp46QNFaltC7XNfyUNJbF/K5upStV0/EwZ9ehTAkK2Ifwg01xavUZadOmxrBadPN5dTnHNlcgG1t2kCXg8LXc4PnefVlNWnWtUqqrCmrc25ysAc3km/EmBAppjMgzDE8/zdDmSDUyBrnnOd1t25+G6BL2YuMWvSD881J6tZyzFyEA5xQjX/Cfu2XhvgddAQEBAQEBAQEBAQEBAQEBAQEBAQEBAQEBAQNdegtQFXUMDwIvKV26a4xVGUTGVZ4DWoa4dsyepc6fwtwnH1F2zxtTmPLP8SptmPB7pbUpP93VXm3406g0PYToZanV26v0XI2zyn8xKYqieEpHgIGtNmTqBunutceya9REcaJmPh4fRbB9+voP7aZ/vJ/8AWOU/b+ziz4RV40T3Op/W0dZc8n3hGZ5BrVjupAdbP8gZO+77qfuZlg4eq/nvZfRpgr3Fzr7LSvV3Kvan6f2nEy9FqVBQAALnRRqzHqHEy0zbtRj7HCEimSQCRY9G+01icxxS9SQgICAgICAgICAgICAgICAgICAgICAgICAgICAgICAgICAgICAgICAgICAgICAgICBpxOGSoMrqGHQRKXLdNcYqjKJiJV/iqpT/APj1So9W/wB4n89ROTstdv8AxVY9J4wrtmPCWfDcSmlShmHpUmB/2nWOuv0cK6M+sf0bqo8YZG2k/FTrA9dMn9JbttPvpqj5Sb4DtpT5tKsx/wBMj+Zkdtp91NU/KTfyhg1sVV0RBRX03s79yD+8jfqbvsxtjnPGfoZqn0SMFs9aZLEl6h31G1bsHQOoTe1p6aJz4zzlMU4TZusQEBAQEBAQEBAQEBAQEBAQEBAQEBAQEBAQEBAQEBAQEBAQEBAQEBAQED//2Q=="/>
          <p:cNvSpPr>
            <a:spLocks noChangeAspect="1" noChangeArrowheads="1"/>
          </p:cNvSpPr>
          <p:nvPr/>
        </p:nvSpPr>
        <p:spPr bwMode="auto">
          <a:xfrm>
            <a:off x="155575" y="-776288"/>
            <a:ext cx="6477000" cy="161925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47750" y="6400800"/>
            <a:ext cx="3282950" cy="374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>
                <a:solidFill>
                  <a:prstClr val="white">
                    <a:lumMod val="75000"/>
                  </a:prstClr>
                </a:solidFill>
              </a:rPr>
              <a:t>Window configured with layout()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68812" y="1600542"/>
            <a:ext cx="8806375" cy="4351338"/>
          </a:xfrm>
        </p:spPr>
        <p:txBody>
          <a:bodyPr>
            <a:normAutofit/>
          </a:bodyPr>
          <a:lstStyle/>
          <a:p>
            <a:r>
              <a:rPr lang="en-IE" dirty="0"/>
              <a:t>Recommend </a:t>
            </a:r>
            <a:r>
              <a:rPr lang="en-IE" dirty="0" err="1"/>
              <a:t>optmix</a:t>
            </a:r>
            <a:r>
              <a:rPr lang="en-IE" dirty="0"/>
              <a:t> package</a:t>
            </a:r>
          </a:p>
          <a:p>
            <a:endParaRPr lang="en-IE" dirty="0"/>
          </a:p>
          <a:p>
            <a:r>
              <a:rPr lang="en-IE" dirty="0"/>
              <a:t>Fits model by</a:t>
            </a:r>
          </a:p>
          <a:p>
            <a:pPr lvl="1" fontAlgn="base"/>
            <a:r>
              <a:rPr lang="en-IE" dirty="0"/>
              <a:t>minimising residual sum of squares</a:t>
            </a:r>
          </a:p>
          <a:p>
            <a:pPr lvl="1"/>
            <a:r>
              <a:rPr lang="en-IE" dirty="0"/>
              <a:t>minimising deviance (requires writing likelihood)</a:t>
            </a:r>
          </a:p>
          <a:p>
            <a:endParaRPr lang="en-IE" dirty="0"/>
          </a:p>
          <a:p>
            <a:r>
              <a:rPr lang="en-IE" dirty="0"/>
              <a:t>See code for details (7.4.optimx.r)</a:t>
            </a:r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8639496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/>
              <a:t>Exercises 1.2-1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330200" y="2143905"/>
            <a:ext cx="8402490" cy="476567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IE" dirty="0"/>
              <a:t>Install R</a:t>
            </a:r>
          </a:p>
          <a:p>
            <a:pPr marL="514350" indent="-514350">
              <a:buFont typeface="+mj-lt"/>
              <a:buAutoNum type="arabicPeriod"/>
            </a:pPr>
            <a:endParaRPr lang="en-IE" sz="2000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Open R </a:t>
            </a:r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1941748" y="2509333"/>
            <a:ext cx="302709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dirty="0"/>
              <a:t>Google + R download</a:t>
            </a:r>
          </a:p>
        </p:txBody>
      </p:sp>
    </p:spTree>
    <p:extLst>
      <p:ext uri="{BB962C8B-B14F-4D97-AF65-F5344CB8AC3E}">
        <p14:creationId xmlns:p14="http://schemas.microsoft.com/office/powerpoint/2010/main" val="574718978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2333192"/>
          </a:xfrm>
        </p:spPr>
        <p:txBody>
          <a:bodyPr>
            <a:normAutofit/>
          </a:bodyPr>
          <a:lstStyle/>
          <a:p>
            <a:r>
              <a:rPr lang="en-IE" dirty="0"/>
              <a:t>7. EXTRAS </a:t>
            </a:r>
            <a:br>
              <a:rPr lang="en-IE" dirty="0"/>
            </a:br>
            <a:r>
              <a:rPr lang="en-IE" sz="4000" dirty="0"/>
              <a:t>YOU MAY NEED / USE SOON ... </a:t>
            </a:r>
          </a:p>
        </p:txBody>
      </p:sp>
    </p:spTree>
    <p:extLst>
      <p:ext uri="{BB962C8B-B14F-4D97-AF65-F5344CB8AC3E}">
        <p14:creationId xmlns:p14="http://schemas.microsoft.com/office/powerpoint/2010/main" val="965483647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7886700" cy="864785"/>
          </a:xfrm>
        </p:spPr>
        <p:txBody>
          <a:bodyPr>
            <a:normAutofit fontScale="90000"/>
          </a:bodyPr>
          <a:lstStyle/>
          <a:p>
            <a:r>
              <a:rPr lang="en-IE" dirty="0"/>
              <a:t>Dates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9701" y="1562179"/>
            <a:ext cx="7886700" cy="1500187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/>
              <a:t>Look at the </a:t>
            </a:r>
            <a:r>
              <a:rPr lang="fr-FR" dirty="0" err="1"/>
              <a:t>lubridate</a:t>
            </a:r>
            <a:r>
              <a:rPr lang="fr-FR" dirty="0"/>
              <a:t> package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E" dirty="0"/>
              <a:t>https://www.r-bloggers.com/2013/08/date-formats-in-r/</a:t>
            </a:r>
          </a:p>
        </p:txBody>
      </p:sp>
    </p:spTree>
    <p:extLst>
      <p:ext uri="{BB962C8B-B14F-4D97-AF65-F5344CB8AC3E}">
        <p14:creationId xmlns:p14="http://schemas.microsoft.com/office/powerpoint/2010/main" val="3814227160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13919" y="1253092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IE" b="1" dirty="0">
                <a:solidFill>
                  <a:srgbClr val="C00000"/>
                </a:solidFill>
              </a:rPr>
              <a:t>array</a:t>
            </a:r>
            <a:r>
              <a:rPr lang="en-IE" dirty="0">
                <a:solidFill>
                  <a:prstClr val="black"/>
                </a:solidFill>
              </a:rPr>
              <a:t>: ~ same as matrix but </a:t>
            </a:r>
            <a:r>
              <a:rPr lang="en-IE" b="1" dirty="0">
                <a:solidFill>
                  <a:prstClr val="black"/>
                </a:solidFill>
              </a:rPr>
              <a:t>not</a:t>
            </a:r>
            <a:r>
              <a:rPr lang="en-IE" dirty="0">
                <a:solidFill>
                  <a:prstClr val="black"/>
                </a:solidFill>
              </a:rPr>
              <a:t> limited in dimensions.</a:t>
            </a:r>
          </a:p>
          <a:p>
            <a:endParaRPr lang="en-IE" dirty="0">
              <a:solidFill>
                <a:srgbClr val="C00000"/>
              </a:solidFill>
            </a:endParaRPr>
          </a:p>
          <a:p>
            <a:r>
              <a:rPr lang="en-IE" dirty="0">
                <a:solidFill>
                  <a:srgbClr val="C00000"/>
                </a:solidFill>
              </a:rPr>
              <a:t>Like matrices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550" y="1253092"/>
            <a:ext cx="3298825" cy="2000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213919" y="3944572"/>
            <a:ext cx="4572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IE" b="1" dirty="0">
                <a:solidFill>
                  <a:srgbClr val="C00000"/>
                </a:solidFill>
              </a:rPr>
              <a:t>list</a:t>
            </a:r>
            <a:r>
              <a:rPr lang="en-IE" dirty="0">
                <a:solidFill>
                  <a:prstClr val="black"/>
                </a:solidFill>
              </a:rPr>
              <a:t>: catchall structure. </a:t>
            </a:r>
          </a:p>
          <a:p>
            <a:pPr lvl="2"/>
            <a:r>
              <a:rPr lang="en-IE" dirty="0">
                <a:solidFill>
                  <a:prstClr val="black"/>
                </a:solidFill>
              </a:rPr>
              <a:t>Each element can be of any class or NULL.</a:t>
            </a:r>
          </a:p>
          <a:p>
            <a:pPr lvl="2"/>
            <a:r>
              <a:rPr lang="en-IE" dirty="0">
                <a:solidFill>
                  <a:prstClr val="black"/>
                </a:solidFill>
              </a:rPr>
              <a:t>The elements can be named.</a:t>
            </a:r>
          </a:p>
          <a:p>
            <a:pPr lvl="2"/>
            <a:r>
              <a:rPr lang="en-IE" dirty="0">
                <a:solidFill>
                  <a:srgbClr val="FF0000"/>
                </a:solidFill>
              </a:rPr>
              <a:t>Like </a:t>
            </a:r>
            <a:r>
              <a:rPr lang="en-IE" dirty="0" err="1">
                <a:solidFill>
                  <a:srgbClr val="FF0000"/>
                </a:solidFill>
              </a:rPr>
              <a:t>data.framces</a:t>
            </a:r>
            <a:r>
              <a:rPr lang="en-IE" dirty="0">
                <a:solidFill>
                  <a:srgbClr val="FF0000"/>
                </a:solidFill>
              </a:rPr>
              <a:t> </a:t>
            </a:r>
          </a:p>
        </p:txBody>
      </p:sp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492" y="5489938"/>
            <a:ext cx="2452266" cy="6401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/>
          <a:lstStyle/>
          <a:p>
            <a:r>
              <a:rPr lang="en-IE" dirty="0"/>
              <a:t>Other data structures</a:t>
            </a:r>
          </a:p>
        </p:txBody>
      </p:sp>
    </p:spTree>
    <p:extLst>
      <p:ext uri="{BB962C8B-B14F-4D97-AF65-F5344CB8AC3E}">
        <p14:creationId xmlns:p14="http://schemas.microsoft.com/office/powerpoint/2010/main" val="2229762083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/>
          <a:lstStyle/>
          <a:p>
            <a:r>
              <a:rPr lang="en-IE" dirty="0"/>
              <a:t>Extracting one element</a:t>
            </a:r>
          </a:p>
          <a:p>
            <a:pPr lvl="1"/>
            <a:r>
              <a:rPr lang="en-IE" dirty="0"/>
              <a:t>with the position</a:t>
            </a:r>
            <a:r>
              <a:rPr lang="en-IE" sz="3000" dirty="0"/>
              <a:t>: </a:t>
            </a:r>
            <a:r>
              <a:rPr lang="en-IE" sz="3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[[&lt;</a:t>
            </a:r>
            <a:r>
              <a:rPr lang="en-IE" sz="3000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IE" sz="3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&gt;]] </a:t>
            </a:r>
          </a:p>
          <a:p>
            <a:pPr lvl="2"/>
            <a:endParaRPr lang="en-IE" sz="2800" dirty="0"/>
          </a:p>
          <a:p>
            <a:pPr lvl="1"/>
            <a:r>
              <a:rPr lang="en-IE" dirty="0"/>
              <a:t>with its name: 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[["&lt;</a:t>
            </a:r>
            <a:r>
              <a:rPr lang="en-IE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element_name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&gt;"]] </a:t>
            </a:r>
            <a:r>
              <a:rPr lang="en-IE" dirty="0"/>
              <a:t>or 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$&lt;</a:t>
            </a:r>
            <a:r>
              <a:rPr lang="en-IE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element_name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IE" dirty="0"/>
              <a:t>  </a:t>
            </a:r>
          </a:p>
          <a:p>
            <a:pPr lvl="2"/>
            <a:endParaRPr lang="en-IE" dirty="0"/>
          </a:p>
          <a:p>
            <a:pPr lvl="1"/>
            <a:r>
              <a:rPr lang="en-IE" dirty="0"/>
              <a:t>range of element (!!! returns a list): 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[…]</a:t>
            </a:r>
            <a:r>
              <a:rPr lang="en-IE" dirty="0"/>
              <a:t>  </a:t>
            </a:r>
            <a:br>
              <a:rPr lang="en-IE" dirty="0"/>
            </a:br>
            <a:br>
              <a:rPr lang="en-IE" dirty="0"/>
            </a:br>
            <a:r>
              <a:rPr lang="en-IE" dirty="0"/>
              <a:t>Works just as for a vector: by position, name, logical indexation.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IE" sz="4400" dirty="0">
                <a:solidFill>
                  <a:prstClr val="black"/>
                </a:solidFill>
                <a:latin typeface="Calibri Light"/>
              </a:rPr>
              <a:t>Indexing data, lists</a:t>
            </a:r>
          </a:p>
        </p:txBody>
      </p:sp>
    </p:spTree>
    <p:extLst>
      <p:ext uri="{BB962C8B-B14F-4D97-AF65-F5344CB8AC3E}">
        <p14:creationId xmlns:p14="http://schemas.microsoft.com/office/powerpoint/2010/main" val="388178310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0"/>
            <a:ext cx="9144001" cy="994172"/>
          </a:xfrm>
        </p:spPr>
        <p:txBody>
          <a:bodyPr>
            <a:normAutofit fontScale="90000"/>
          </a:bodyPr>
          <a:lstStyle/>
          <a:p>
            <a:r>
              <a:rPr lang="en-IE" dirty="0"/>
              <a:t>Applying functions on </a:t>
            </a:r>
            <a:br>
              <a:rPr lang="en-IE" dirty="0"/>
            </a:br>
            <a:r>
              <a:rPr lang="en-IE" dirty="0"/>
              <a:t>elements of list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3434" y="1705132"/>
            <a:ext cx="8377129" cy="4351338"/>
          </a:xfrm>
        </p:spPr>
        <p:txBody>
          <a:bodyPr>
            <a:normAutofit/>
          </a:bodyPr>
          <a:lstStyle/>
          <a:p>
            <a:r>
              <a:rPr lang="en-IE" dirty="0" err="1"/>
              <a:t>lapply</a:t>
            </a:r>
            <a:r>
              <a:rPr lang="en-IE" dirty="0"/>
              <a:t>()</a:t>
            </a:r>
          </a:p>
          <a:p>
            <a:pPr lvl="1"/>
            <a:r>
              <a:rPr lang="en-IE" dirty="0"/>
              <a:t>returns a list of the same length as X </a:t>
            </a:r>
          </a:p>
          <a:p>
            <a:pPr lvl="1"/>
            <a:r>
              <a:rPr lang="en-IE" dirty="0"/>
              <a:t>each element is the result of applying FUN</a:t>
            </a:r>
          </a:p>
          <a:p>
            <a:pPr lvl="1"/>
            <a:endParaRPr lang="en-IE" dirty="0"/>
          </a:p>
          <a:p>
            <a:endParaRPr lang="en-IE" dirty="0"/>
          </a:p>
          <a:p>
            <a:r>
              <a:rPr lang="en-IE" dirty="0" err="1"/>
              <a:t>sapply</a:t>
            </a:r>
            <a:r>
              <a:rPr lang="en-IE" dirty="0"/>
              <a:t>() </a:t>
            </a:r>
          </a:p>
          <a:p>
            <a:pPr lvl="1"/>
            <a:r>
              <a:rPr lang="en-IE" dirty="0"/>
              <a:t>a user friendly version of </a:t>
            </a:r>
            <a:r>
              <a:rPr lang="en-IE" dirty="0" err="1"/>
              <a:t>lapply</a:t>
            </a:r>
            <a:r>
              <a:rPr lang="en-IE" dirty="0"/>
              <a:t>(), FUN instead of MARGIN</a:t>
            </a:r>
          </a:p>
          <a:p>
            <a:pPr lvl="1"/>
            <a:r>
              <a:rPr lang="en-IE" dirty="0"/>
              <a:t>returns a vector or matrix</a:t>
            </a:r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pPr marL="0" indent="0">
              <a:buNone/>
            </a:pPr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 cstate="print"/>
          <a:srcRect t="6807" b="26570"/>
          <a:stretch/>
        </p:blipFill>
        <p:spPr>
          <a:xfrm>
            <a:off x="2136782" y="3044192"/>
            <a:ext cx="4586730" cy="4419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2034" y="5511394"/>
            <a:ext cx="3576226" cy="545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652306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/>
          <a:lstStyle/>
          <a:p>
            <a:r>
              <a:rPr lang="en-IE" dirty="0"/>
              <a:t>while() loop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7147" y="1209822"/>
            <a:ext cx="8315990" cy="4474182"/>
          </a:xfrm>
        </p:spPr>
        <p:txBody>
          <a:bodyPr>
            <a:normAutofit/>
          </a:bodyPr>
          <a:lstStyle/>
          <a:p>
            <a:r>
              <a:rPr lang="en-IE" dirty="0"/>
              <a:t>To repeat an action until condition satisfied </a:t>
            </a:r>
          </a:p>
          <a:p>
            <a:pPr marL="457200" lvl="1" indent="0">
              <a:buNone/>
            </a:pPr>
            <a:endParaRPr lang="en-IE" dirty="0"/>
          </a:p>
        </p:txBody>
      </p:sp>
      <p:pic>
        <p:nvPicPr>
          <p:cNvPr id="1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5243" y="2066858"/>
            <a:ext cx="6385040" cy="16678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243" y="4207936"/>
            <a:ext cx="8075364" cy="1697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013295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/>
              <a:t>Data loading and saving, excel files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3688" y="4585004"/>
            <a:ext cx="7886700" cy="1606475"/>
          </a:xfrm>
        </p:spPr>
        <p:txBody>
          <a:bodyPr/>
          <a:lstStyle/>
          <a:p>
            <a:pPr marL="0" indent="0">
              <a:buNone/>
            </a:pPr>
            <a:r>
              <a:rPr lang="en-IE" dirty="0"/>
              <a:t>For .csv files see </a:t>
            </a:r>
          </a:p>
          <a:p>
            <a:pPr lvl="1"/>
            <a:r>
              <a:rPr lang="en-IE" dirty="0"/>
              <a:t>‘</a:t>
            </a:r>
            <a:r>
              <a:rPr lang="en-IE" dirty="0" err="1"/>
              <a:t>read.table</a:t>
            </a:r>
            <a:r>
              <a:rPr lang="en-IE" dirty="0"/>
              <a:t>’ and ‘</a:t>
            </a:r>
            <a:r>
              <a:rPr lang="en-IE" dirty="0" err="1"/>
              <a:t>write.table</a:t>
            </a:r>
            <a:r>
              <a:rPr lang="en-IE" dirty="0"/>
              <a:t>’</a:t>
            </a:r>
          </a:p>
          <a:p>
            <a:pPr lvl="1"/>
            <a:r>
              <a:rPr lang="en-IE" dirty="0"/>
              <a:t>‘read.csv’ and ‘write.csv’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45626" y="1668079"/>
            <a:ext cx="6566309" cy="225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627730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5915025" cy="994172"/>
          </a:xfrm>
        </p:spPr>
        <p:txBody>
          <a:bodyPr/>
          <a:lstStyle/>
          <a:p>
            <a:r>
              <a:rPr lang="en-IE" dirty="0"/>
              <a:t>ggplot2 package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2609" y="2333110"/>
            <a:ext cx="6319910" cy="2841563"/>
          </a:xfrm>
        </p:spPr>
        <p:txBody>
          <a:bodyPr>
            <a:normAutofit fontScale="70000" lnSpcReduction="20000"/>
          </a:bodyPr>
          <a:lstStyle/>
          <a:p>
            <a:r>
              <a:rPr lang="en-IE" dirty="0"/>
              <a:t>A package dedicated to graphs</a:t>
            </a:r>
          </a:p>
          <a:p>
            <a:endParaRPr lang="en-IE" dirty="0"/>
          </a:p>
          <a:p>
            <a:r>
              <a:rPr lang="en-IE" dirty="0"/>
              <a:t>Based on the grammar of graphic approach relying on </a:t>
            </a:r>
          </a:p>
          <a:p>
            <a:pPr lvl="1"/>
            <a:r>
              <a:rPr lang="en-IE" dirty="0"/>
              <a:t>Aesthetics, </a:t>
            </a:r>
            <a:r>
              <a:rPr lang="en-IE" dirty="0" err="1"/>
              <a:t>ie</a:t>
            </a:r>
            <a:r>
              <a:rPr lang="en-IE" dirty="0"/>
              <a:t> what you plot</a:t>
            </a:r>
          </a:p>
          <a:p>
            <a:pPr lvl="1"/>
            <a:r>
              <a:rPr lang="en-IE" dirty="0"/>
              <a:t>Geometries, </a:t>
            </a:r>
            <a:r>
              <a:rPr lang="en-IE" dirty="0" err="1"/>
              <a:t>ie</a:t>
            </a:r>
            <a:r>
              <a:rPr lang="en-IE" dirty="0"/>
              <a:t> how you plot it (points, lines, ribbon…)</a:t>
            </a:r>
          </a:p>
          <a:p>
            <a:pPr marL="342900" lvl="1" indent="0">
              <a:buNone/>
            </a:pPr>
            <a:endParaRPr lang="en-IE" dirty="0"/>
          </a:p>
          <a:p>
            <a:r>
              <a:rPr lang="en-IE" dirty="0"/>
              <a:t>According to some people </a:t>
            </a:r>
          </a:p>
          <a:p>
            <a:pPr lvl="1"/>
            <a:r>
              <a:rPr lang="en-IE" dirty="0"/>
              <a:t>More intuitive ?</a:t>
            </a:r>
          </a:p>
          <a:p>
            <a:pPr lvl="1"/>
            <a:r>
              <a:rPr lang="en-IE" dirty="0"/>
              <a:t>better that basic R graphic functions because you need less code</a:t>
            </a:r>
          </a:p>
          <a:p>
            <a:endParaRPr lang="en-IE" dirty="0"/>
          </a:p>
          <a:p>
            <a:endParaRPr lang="en-IE" dirty="0"/>
          </a:p>
          <a:p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8743" y="76014"/>
            <a:ext cx="795258" cy="625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1294656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5915025" cy="994172"/>
          </a:xfrm>
        </p:spPr>
        <p:txBody>
          <a:bodyPr>
            <a:normAutofit fontScale="90000"/>
          </a:bodyPr>
          <a:lstStyle/>
          <a:p>
            <a:pPr algn="ctr"/>
            <a:r>
              <a:rPr lang="en-IE" dirty="0"/>
              <a:t>ggplot2 package, examples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3681" y="-1"/>
            <a:ext cx="790319" cy="621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30775" y="2060927"/>
            <a:ext cx="3550702" cy="56443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97525" y="3111103"/>
            <a:ext cx="2736326" cy="250055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793098" y="2060928"/>
            <a:ext cx="3486629" cy="56443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793098" y="3108513"/>
            <a:ext cx="2986296" cy="2503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110243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2762"/>
            <a:ext cx="5915025" cy="994172"/>
          </a:xfrm>
        </p:spPr>
        <p:txBody>
          <a:bodyPr>
            <a:normAutofit fontScale="90000"/>
          </a:bodyPr>
          <a:lstStyle/>
          <a:p>
            <a:pPr algn="ctr"/>
            <a:r>
              <a:rPr lang="en-IE" dirty="0"/>
              <a:t>ggplot2 package, examples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8643" y="2125"/>
            <a:ext cx="855357" cy="672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741299" y="1965722"/>
            <a:ext cx="3393755" cy="103598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004680" y="3256533"/>
            <a:ext cx="5115591" cy="2525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621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"/>
          <p:cNvSpPr txBox="1">
            <a:spLocks/>
          </p:cNvSpPr>
          <p:nvPr/>
        </p:nvSpPr>
        <p:spPr>
          <a:xfrm>
            <a:off x="0" y="1"/>
            <a:ext cx="9144000" cy="9525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US" sz="4400" dirty="0">
                <a:latin typeface="+mj-lt"/>
                <a:ea typeface="+mj-ea"/>
                <a:cs typeface="+mj-cs"/>
              </a:rPr>
              <a:t>R Console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220471" y="1260799"/>
            <a:ext cx="8586399" cy="12836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/>
              <a:t>This is where you write and / or run your commands</a:t>
            </a:r>
          </a:p>
          <a:p>
            <a:endParaRPr lang="en-US" sz="2800" b="1" dirty="0"/>
          </a:p>
          <a:p>
            <a:r>
              <a:rPr lang="en-US" sz="2800" b="1" dirty="0"/>
              <a:t>2 type of prompts : &gt; and +</a:t>
            </a: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220471" y="4622363"/>
            <a:ext cx="8586399" cy="8132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rgbClr val="FF0000"/>
                </a:solidFill>
              </a:rPr>
              <a:t>It also displays ‘meaningful’ error messages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9904" y="2672558"/>
            <a:ext cx="1003332" cy="17140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168" y="5563705"/>
            <a:ext cx="4377000" cy="988946"/>
          </a:xfrm>
          <a:prstGeom prst="rect">
            <a:avLst/>
          </a:prstGeom>
        </p:spPr>
      </p:pic>
      <p:cxnSp>
        <p:nvCxnSpPr>
          <p:cNvPr id="23" name="Straight Arrow Connector 22"/>
          <p:cNvCxnSpPr/>
          <p:nvPr/>
        </p:nvCxnSpPr>
        <p:spPr>
          <a:xfrm flipH="1">
            <a:off x="1562100" y="2780233"/>
            <a:ext cx="1841500" cy="5186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3443548" y="2586362"/>
            <a:ext cx="2066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Console available</a:t>
            </a:r>
          </a:p>
        </p:txBody>
      </p:sp>
      <p:cxnSp>
        <p:nvCxnSpPr>
          <p:cNvPr id="27" name="Straight Arrow Connector 26"/>
          <p:cNvCxnSpPr/>
          <p:nvPr/>
        </p:nvCxnSpPr>
        <p:spPr>
          <a:xfrm flipH="1">
            <a:off x="1522152" y="3455327"/>
            <a:ext cx="1841500" cy="5186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3403600" y="3261456"/>
            <a:ext cx="337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Waiting for command completion</a:t>
            </a:r>
          </a:p>
        </p:txBody>
      </p:sp>
    </p:spTree>
    <p:extLst>
      <p:ext uri="{BB962C8B-B14F-4D97-AF65-F5344CB8AC3E}">
        <p14:creationId xmlns:p14="http://schemas.microsoft.com/office/powerpoint/2010/main" val="1153571139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5915025" cy="994172"/>
          </a:xfrm>
        </p:spPr>
        <p:txBody>
          <a:bodyPr>
            <a:normAutofit fontScale="90000"/>
          </a:bodyPr>
          <a:lstStyle/>
          <a:p>
            <a:pPr algn="ctr"/>
            <a:r>
              <a:rPr lang="en-IE" dirty="0"/>
              <a:t>ggplot2 package, examples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7355" y="55330"/>
            <a:ext cx="827845" cy="650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83082" y="2175250"/>
            <a:ext cx="3036518" cy="55014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 cstate="print"/>
          <a:srcRect t="2879"/>
          <a:stretch/>
        </p:blipFill>
        <p:spPr>
          <a:xfrm>
            <a:off x="4786103" y="2171701"/>
            <a:ext cx="3000794" cy="60369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78309" y="3013828"/>
            <a:ext cx="3217357" cy="264402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514850" y="3013830"/>
            <a:ext cx="3282848" cy="2705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580321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3FBA5EE-AC21-46DF-8044-A5ED0E8A7C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897"/>
            <a:ext cx="7886700" cy="1325563"/>
          </a:xfrm>
        </p:spPr>
        <p:txBody>
          <a:bodyPr/>
          <a:lstStyle/>
          <a:p>
            <a:r>
              <a:rPr lang="fr-FR" dirty="0" err="1"/>
              <a:t>Maps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R</a:t>
            </a:r>
            <a:endParaRPr lang="en-IE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66C0ED9-EA40-48E1-97EF-EEBDD2A324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0517" y="1825625"/>
            <a:ext cx="8327253" cy="4351338"/>
          </a:xfrm>
        </p:spPr>
        <p:txBody>
          <a:bodyPr/>
          <a:lstStyle/>
          <a:p>
            <a:r>
              <a:rPr lang="fr-FR" dirty="0"/>
              <a:t>Base R :  </a:t>
            </a:r>
            <a:r>
              <a:rPr lang="fr-FR" dirty="0">
                <a:hlinkClick r:id="rId2"/>
              </a:rPr>
              <a:t>https://github.com/GuillaumeBal/iccat.maps</a:t>
            </a:r>
            <a:endParaRPr lang="fr-FR" dirty="0"/>
          </a:p>
          <a:p>
            <a:endParaRPr lang="fr-FR" dirty="0"/>
          </a:p>
          <a:p>
            <a:r>
              <a:rPr lang="fr-FR" dirty="0" err="1"/>
              <a:t>ggplot</a:t>
            </a:r>
            <a:r>
              <a:rPr lang="fr-FR" dirty="0"/>
              <a:t> </a:t>
            </a:r>
            <a:r>
              <a:rPr lang="fr-FR" dirty="0" err="1"/>
              <a:t>based</a:t>
            </a:r>
            <a:r>
              <a:rPr lang="fr-FR" dirty="0"/>
              <a:t> : go on </a:t>
            </a:r>
            <a:r>
              <a:rPr lang="fr-FR" dirty="0">
                <a:hlinkClick r:id="rId3"/>
              </a:rPr>
              <a:t>https://www.r-bloggers.com/</a:t>
            </a:r>
            <a:endParaRPr lang="fr-FR" dirty="0"/>
          </a:p>
          <a:p>
            <a:endParaRPr lang="fr-FR" dirty="0"/>
          </a:p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029460044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2333192"/>
          </a:xfrm>
        </p:spPr>
        <p:txBody>
          <a:bodyPr/>
          <a:lstStyle/>
          <a:p>
            <a:r>
              <a:rPr lang="en-IE" dirty="0"/>
              <a:t>8. TO KEEP GOING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397180" y="2741286"/>
            <a:ext cx="5151566" cy="1500187"/>
          </a:xfrm>
        </p:spPr>
        <p:txBody>
          <a:bodyPr>
            <a:normAutofit/>
          </a:bodyPr>
          <a:lstStyle/>
          <a:p>
            <a:r>
              <a:rPr lang="en-IE" dirty="0"/>
              <a:t>This section will tell you about </a:t>
            </a:r>
          </a:p>
          <a:p>
            <a:r>
              <a:rPr lang="en-IE" dirty="0"/>
              <a:t>	1. potentially useful packages</a:t>
            </a:r>
          </a:p>
          <a:p>
            <a:r>
              <a:rPr lang="en-IE" dirty="0"/>
              <a:t>	2. where to learn more</a:t>
            </a:r>
          </a:p>
        </p:txBody>
      </p:sp>
    </p:spTree>
    <p:extLst>
      <p:ext uri="{BB962C8B-B14F-4D97-AF65-F5344CB8AC3E}">
        <p14:creationId xmlns:p14="http://schemas.microsoft.com/office/powerpoint/2010/main" val="1386654701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/>
          <a:lstStyle/>
          <a:p>
            <a:r>
              <a:rPr lang="en-IE" dirty="0"/>
              <a:t>Reports, R markdown package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0658" y="1445142"/>
            <a:ext cx="7860723" cy="4550735"/>
          </a:xfrm>
        </p:spPr>
        <p:txBody>
          <a:bodyPr>
            <a:normAutofit lnSpcReduction="10000"/>
          </a:bodyPr>
          <a:lstStyle/>
          <a:p>
            <a:r>
              <a:rPr lang="en-IE" dirty="0"/>
              <a:t>It is </a:t>
            </a:r>
          </a:p>
          <a:p>
            <a:pPr lvl="1"/>
            <a:r>
              <a:rPr lang="en-IE" dirty="0"/>
              <a:t>Package developed by r studio based on </a:t>
            </a:r>
            <a:r>
              <a:rPr lang="en-IE" dirty="0" err="1"/>
              <a:t>knitr</a:t>
            </a:r>
            <a:r>
              <a:rPr lang="en-IE" dirty="0"/>
              <a:t> and </a:t>
            </a:r>
            <a:r>
              <a:rPr lang="en-IE" dirty="0" err="1"/>
              <a:t>pandoc</a:t>
            </a:r>
            <a:endParaRPr lang="en-IE" dirty="0"/>
          </a:p>
          <a:p>
            <a:pPr lvl="1"/>
            <a:r>
              <a:rPr lang="en-IE" dirty="0"/>
              <a:t>Fully integrated in r studio</a:t>
            </a:r>
          </a:p>
          <a:p>
            <a:pPr lvl="1"/>
            <a:endParaRPr lang="en-IE" dirty="0"/>
          </a:p>
          <a:p>
            <a:r>
              <a:rPr lang="en-IE" dirty="0"/>
              <a:t>Useful for </a:t>
            </a:r>
          </a:p>
          <a:p>
            <a:pPr lvl="1"/>
            <a:r>
              <a:rPr lang="en-IE" dirty="0"/>
              <a:t>Easily creating dynamic documents</a:t>
            </a:r>
          </a:p>
          <a:p>
            <a:pPr lvl="2"/>
            <a:r>
              <a:rPr lang="en-IE" dirty="0"/>
              <a:t>Web pages</a:t>
            </a:r>
          </a:p>
          <a:p>
            <a:pPr lvl="2"/>
            <a:r>
              <a:rPr lang="en-IE" dirty="0">
                <a:effectLst/>
              </a:rPr>
              <a:t>Reproducible analysis and reports</a:t>
            </a:r>
          </a:p>
          <a:p>
            <a:pPr lvl="3"/>
            <a:r>
              <a:rPr lang="en-IE" dirty="0"/>
              <a:t>Data work up for WGs – html/word</a:t>
            </a:r>
          </a:p>
          <a:p>
            <a:pPr lvl="3"/>
            <a:r>
              <a:rPr lang="en-IE" dirty="0"/>
              <a:t>Working Group reports - word</a:t>
            </a:r>
          </a:p>
          <a:p>
            <a:pPr lvl="3"/>
            <a:r>
              <a:rPr lang="en-IE" dirty="0">
                <a:effectLst/>
              </a:rPr>
              <a:t>Survey reports – word/pdf</a:t>
            </a:r>
          </a:p>
          <a:p>
            <a:pPr lvl="1"/>
            <a:r>
              <a:rPr lang="en-IE" dirty="0"/>
              <a:t>Documenting packages/functions – pdf</a:t>
            </a:r>
          </a:p>
          <a:p>
            <a:pPr lvl="1"/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4120409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/>
          <a:lstStyle/>
          <a:p>
            <a:r>
              <a:rPr lang="en-IE" dirty="0"/>
              <a:t>Applications, </a:t>
            </a:r>
            <a:r>
              <a:rPr lang="en-IE" dirty="0" err="1"/>
              <a:t>shinyapps</a:t>
            </a:r>
            <a:endParaRPr lang="en-IE" dirty="0"/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DD6D6E4F-11FE-4B30-89DD-63DB3E38EE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3725" y="3266983"/>
            <a:ext cx="5548376" cy="3353472"/>
          </a:xfrm>
        </p:spPr>
      </p:pic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81524899-5AAA-433A-AC95-D49DC240D870}"/>
              </a:ext>
            </a:extLst>
          </p:cNvPr>
          <p:cNvSpPr txBox="1"/>
          <p:nvPr/>
        </p:nvSpPr>
        <p:spPr>
          <a:xfrm>
            <a:off x="949909" y="1278384"/>
            <a:ext cx="667600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>
                <a:hlinkClick r:id="rId4"/>
              </a:rPr>
              <a:t>https://shiny.rstudio.com/reference/shiny/1.0.4/shinyApp.html</a:t>
            </a:r>
            <a:endParaRPr lang="en-IE" dirty="0"/>
          </a:p>
          <a:p>
            <a:endParaRPr lang="fr-FR" dirty="0"/>
          </a:p>
          <a:p>
            <a:r>
              <a:rPr lang="en-IE" dirty="0">
                <a:hlinkClick r:id="rId5"/>
              </a:rPr>
              <a:t>https://www.r-bloggers.com/2021/04/the-best-resources-for-learning-shiny-app-development/</a:t>
            </a:r>
            <a:endParaRPr lang="en-IE" dirty="0"/>
          </a:p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840531992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/>
          <a:lstStyle/>
          <a:p>
            <a:r>
              <a:rPr lang="en-IE" dirty="0"/>
              <a:t>R packages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753" y="994172"/>
            <a:ext cx="8325716" cy="5332199"/>
          </a:xfrm>
        </p:spPr>
        <p:txBody>
          <a:bodyPr>
            <a:normAutofit fontScale="55000" lnSpcReduction="20000"/>
          </a:bodyPr>
          <a:lstStyle/>
          <a:p>
            <a:r>
              <a:rPr lang="en-IE" dirty="0"/>
              <a:t>Data manipulation / cleaning</a:t>
            </a:r>
          </a:p>
          <a:p>
            <a:pPr lvl="1"/>
            <a:r>
              <a:rPr lang="en-IE" dirty="0" err="1"/>
              <a:t>tydr</a:t>
            </a:r>
            <a:r>
              <a:rPr lang="en-IE" dirty="0"/>
              <a:t> (no obvious advantage)</a:t>
            </a:r>
          </a:p>
          <a:p>
            <a:pPr lvl="1"/>
            <a:r>
              <a:rPr lang="en-IE" dirty="0" err="1"/>
              <a:t>stringr</a:t>
            </a:r>
            <a:r>
              <a:rPr lang="en-IE" dirty="0"/>
              <a:t> for string manipulations</a:t>
            </a:r>
          </a:p>
          <a:p>
            <a:pPr lvl="1"/>
            <a:r>
              <a:rPr lang="en-IE" dirty="0" err="1"/>
              <a:t>dplyr</a:t>
            </a:r>
            <a:r>
              <a:rPr lang="en-IE" dirty="0"/>
              <a:t> (uses intuitive syntax)</a:t>
            </a:r>
          </a:p>
          <a:p>
            <a:pPr lvl="1"/>
            <a:r>
              <a:rPr lang="en-IE" dirty="0" err="1"/>
              <a:t>data.table</a:t>
            </a:r>
            <a:r>
              <a:rPr lang="en-IE" dirty="0"/>
              <a:t> (syntax ‘close’ to SQL, time efficient on big tables) </a:t>
            </a:r>
          </a:p>
          <a:p>
            <a:pPr lvl="1"/>
            <a:r>
              <a:rPr lang="en-IE" dirty="0" err="1"/>
              <a:t>lubridate</a:t>
            </a:r>
            <a:r>
              <a:rPr lang="en-IE" dirty="0"/>
              <a:t> (to mess with date formats)</a:t>
            </a:r>
          </a:p>
          <a:p>
            <a:pPr lvl="1"/>
            <a:r>
              <a:rPr lang="en-IE" dirty="0">
                <a:hlinkClick r:id="rId2"/>
              </a:rPr>
              <a:t>zoo</a:t>
            </a:r>
            <a:r>
              <a:rPr lang="en-IE" dirty="0"/>
              <a:t>, </a:t>
            </a:r>
            <a:r>
              <a:rPr lang="en-IE" dirty="0" err="1">
                <a:hlinkClick r:id="rId3"/>
              </a:rPr>
              <a:t>xts</a:t>
            </a:r>
            <a:r>
              <a:rPr lang="en-IE" dirty="0"/>
              <a:t> and </a:t>
            </a:r>
            <a:r>
              <a:rPr lang="en-IE" dirty="0" err="1">
                <a:hlinkClick r:id="rId4"/>
              </a:rPr>
              <a:t>quantmod</a:t>
            </a:r>
            <a:r>
              <a:rPr lang="en-IE" dirty="0"/>
              <a:t> (for time series)</a:t>
            </a:r>
          </a:p>
          <a:p>
            <a:pPr lvl="1"/>
            <a:endParaRPr lang="en-IE" dirty="0"/>
          </a:p>
          <a:p>
            <a:r>
              <a:rPr lang="en-IE" dirty="0"/>
              <a:t>Plots</a:t>
            </a:r>
          </a:p>
          <a:p>
            <a:pPr lvl="1"/>
            <a:r>
              <a:rPr lang="en-IE" dirty="0" err="1"/>
              <a:t>ggplot</a:t>
            </a:r>
            <a:r>
              <a:rPr lang="en-IE" dirty="0"/>
              <a:t>, ggplot2 (plotting package based on grammar of graphic)</a:t>
            </a:r>
          </a:p>
          <a:p>
            <a:pPr lvl="1"/>
            <a:r>
              <a:rPr lang="en-IE" dirty="0" err="1"/>
              <a:t>ggvis</a:t>
            </a:r>
            <a:r>
              <a:rPr lang="en-IE" dirty="0"/>
              <a:t> (interactive web graphic)</a:t>
            </a:r>
          </a:p>
          <a:p>
            <a:pPr lvl="1"/>
            <a:r>
              <a:rPr lang="en-IE" dirty="0" err="1"/>
              <a:t>Ploty</a:t>
            </a:r>
            <a:r>
              <a:rPr lang="en-IE" dirty="0"/>
              <a:t> (interactive, browser-based charting library )</a:t>
            </a:r>
          </a:p>
          <a:p>
            <a:pPr lvl="1"/>
            <a:endParaRPr lang="en-IE" dirty="0"/>
          </a:p>
          <a:p>
            <a:r>
              <a:rPr lang="en-IE" dirty="0"/>
              <a:t>Mapping</a:t>
            </a:r>
          </a:p>
          <a:p>
            <a:pPr lvl="1"/>
            <a:r>
              <a:rPr lang="en-IE" dirty="0"/>
              <a:t>See Hans talk on </a:t>
            </a:r>
            <a:r>
              <a:rPr lang="en-IE" dirty="0">
                <a:hlinkClick r:id="rId5"/>
              </a:rPr>
              <a:t>https://bigfish.joomla.com/</a:t>
            </a:r>
            <a:endParaRPr lang="en-IE" dirty="0"/>
          </a:p>
          <a:p>
            <a:pPr lvl="1"/>
            <a:endParaRPr lang="en-IE" dirty="0"/>
          </a:p>
          <a:p>
            <a:r>
              <a:rPr lang="en-IE" dirty="0"/>
              <a:t>Reporting </a:t>
            </a:r>
          </a:p>
          <a:p>
            <a:pPr lvl="1"/>
            <a:r>
              <a:rPr lang="en-IE" dirty="0"/>
              <a:t>R markdown in </a:t>
            </a:r>
            <a:r>
              <a:rPr lang="en-IE" dirty="0" err="1"/>
              <a:t>Rstudio</a:t>
            </a:r>
            <a:r>
              <a:rPr lang="en-IE" dirty="0"/>
              <a:t>, see Colm talk on </a:t>
            </a:r>
            <a:r>
              <a:rPr lang="en-IE" dirty="0">
                <a:hlinkClick r:id="rId5"/>
              </a:rPr>
              <a:t>https://bigfish.joomla.com/</a:t>
            </a:r>
            <a:endParaRPr lang="en-IE" dirty="0"/>
          </a:p>
          <a:p>
            <a:pPr lvl="1"/>
            <a:r>
              <a:rPr lang="en-IE" dirty="0"/>
              <a:t>Function </a:t>
            </a:r>
            <a:r>
              <a:rPr lang="en-IE" dirty="0" err="1"/>
              <a:t>Sweave</a:t>
            </a:r>
            <a:r>
              <a:rPr lang="en-IE" dirty="0"/>
              <a:t> to generate LATEX documents and pdf</a:t>
            </a:r>
          </a:p>
          <a:p>
            <a:pPr lvl="1"/>
            <a:r>
              <a:rPr lang="en-IE" dirty="0"/>
              <a:t>Package </a:t>
            </a:r>
            <a:r>
              <a:rPr lang="en-IE" dirty="0" err="1"/>
              <a:t>OdfWeave</a:t>
            </a:r>
            <a:r>
              <a:rPr lang="en-IE" dirty="0"/>
              <a:t> for open office documents</a:t>
            </a:r>
          </a:p>
          <a:p>
            <a:pPr lvl="1"/>
            <a:r>
              <a:rPr lang="fr-FR" dirty="0"/>
              <a:t>P</a:t>
            </a:r>
            <a:r>
              <a:rPr lang="en-IE" dirty="0" err="1"/>
              <a:t>ackage</a:t>
            </a:r>
            <a:r>
              <a:rPr lang="en-IE" dirty="0"/>
              <a:t> </a:t>
            </a:r>
            <a:r>
              <a:rPr lang="en-IE" dirty="0" err="1"/>
              <a:t>officedown</a:t>
            </a:r>
            <a:r>
              <a:rPr lang="en-IE" dirty="0"/>
              <a:t> for Microsoft office documents</a:t>
            </a:r>
          </a:p>
          <a:p>
            <a:pPr lvl="1"/>
            <a:endParaRPr lang="en-IE" dirty="0"/>
          </a:p>
          <a:p>
            <a:r>
              <a:rPr lang="en-IE" dirty="0"/>
              <a:t>Web application</a:t>
            </a:r>
          </a:p>
          <a:p>
            <a:pPr lvl="1"/>
            <a:r>
              <a:rPr lang="en-IE" dirty="0"/>
              <a:t>Shiny</a:t>
            </a:r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9509956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/>
          <a:lstStyle/>
          <a:p>
            <a:r>
              <a:rPr lang="en-IE" dirty="0"/>
              <a:t>R packages, fisheries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753" y="1422400"/>
            <a:ext cx="8325716" cy="5118100"/>
          </a:xfrm>
        </p:spPr>
        <p:txBody>
          <a:bodyPr>
            <a:normAutofit fontScale="77500" lnSpcReduction="20000"/>
          </a:bodyPr>
          <a:lstStyle/>
          <a:p>
            <a:r>
              <a:rPr lang="en-IE" dirty="0"/>
              <a:t>FSA : Fisheries Stock Assessment</a:t>
            </a:r>
          </a:p>
          <a:p>
            <a:endParaRPr lang="en-IE" dirty="0"/>
          </a:p>
          <a:p>
            <a:r>
              <a:rPr lang="en-IE" dirty="0"/>
              <a:t>FLR : Fisheries Library in R</a:t>
            </a:r>
          </a:p>
          <a:p>
            <a:endParaRPr lang="en-IE" dirty="0"/>
          </a:p>
          <a:p>
            <a:r>
              <a:rPr lang="en-IE" dirty="0" err="1"/>
              <a:t>fishmethods</a:t>
            </a:r>
            <a:r>
              <a:rPr lang="en-IE" dirty="0"/>
              <a:t> : Fisheries Methods and Models in R</a:t>
            </a:r>
          </a:p>
          <a:p>
            <a:endParaRPr lang="en-IE" dirty="0"/>
          </a:p>
          <a:p>
            <a:r>
              <a:rPr lang="en-IE" dirty="0" err="1"/>
              <a:t>fishdynr</a:t>
            </a:r>
            <a:r>
              <a:rPr lang="en-IE" dirty="0"/>
              <a:t> : Fisheries Science Related Population Dynamics models</a:t>
            </a:r>
          </a:p>
          <a:p>
            <a:endParaRPr lang="en-IE" dirty="0"/>
          </a:p>
          <a:p>
            <a:r>
              <a:rPr lang="en-IE" dirty="0" err="1"/>
              <a:t>TropFishR</a:t>
            </a:r>
            <a:r>
              <a:rPr lang="en-IE" dirty="0"/>
              <a:t> : Tropical Fisheries in R …</a:t>
            </a:r>
          </a:p>
          <a:p>
            <a:endParaRPr lang="en-IE" dirty="0"/>
          </a:p>
          <a:p>
            <a:endParaRPr lang="en-IE" dirty="0"/>
          </a:p>
          <a:p>
            <a:pPr marL="0" indent="0" algn="ctr">
              <a:buNone/>
            </a:pPr>
            <a:r>
              <a:rPr lang="en-IE" sz="3600" dirty="0"/>
              <a:t>More on R for fisheries analyses website</a:t>
            </a:r>
          </a:p>
          <a:p>
            <a:pPr marL="0" indent="0" algn="ctr">
              <a:buNone/>
            </a:pPr>
            <a:r>
              <a:rPr lang="en-IE" sz="3600" dirty="0">
                <a:hlinkClick r:id="rId2"/>
              </a:rPr>
              <a:t>http://derekogle.com/fishR/</a:t>
            </a:r>
            <a:endParaRPr lang="en-IE" sz="3600" dirty="0"/>
          </a:p>
          <a:p>
            <a:pPr marL="0" indent="0" algn="ctr">
              <a:buNone/>
            </a:pPr>
            <a:endParaRPr lang="en-IE" dirty="0"/>
          </a:p>
          <a:p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4555461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047565"/>
          </a:xfrm>
        </p:spPr>
        <p:txBody>
          <a:bodyPr/>
          <a:lstStyle/>
          <a:p>
            <a:r>
              <a:rPr lang="en-IE" dirty="0"/>
              <a:t>Write your own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8812" y="1600542"/>
            <a:ext cx="8806375" cy="4351338"/>
          </a:xfrm>
        </p:spPr>
        <p:txBody>
          <a:bodyPr>
            <a:normAutofit/>
          </a:bodyPr>
          <a:lstStyle/>
          <a:p>
            <a:r>
              <a:rPr lang="en-IE" dirty="0"/>
              <a:t>Optimizers (see before)</a:t>
            </a:r>
          </a:p>
          <a:p>
            <a:pPr lvl="1"/>
            <a:r>
              <a:rPr lang="en-IE" dirty="0" err="1"/>
              <a:t>nls</a:t>
            </a:r>
            <a:r>
              <a:rPr lang="en-IE" dirty="0"/>
              <a:t>()</a:t>
            </a:r>
          </a:p>
          <a:p>
            <a:pPr lvl="1"/>
            <a:r>
              <a:rPr lang="en-IE" dirty="0" err="1"/>
              <a:t>nlminb</a:t>
            </a:r>
            <a:r>
              <a:rPr lang="en-IE" dirty="0"/>
              <a:t>()</a:t>
            </a:r>
          </a:p>
          <a:p>
            <a:pPr lvl="1"/>
            <a:r>
              <a:rPr lang="en-IE" dirty="0" err="1"/>
              <a:t>optim</a:t>
            </a:r>
            <a:r>
              <a:rPr lang="en-IE" dirty="0"/>
              <a:t>()</a:t>
            </a:r>
          </a:p>
          <a:p>
            <a:pPr lvl="1"/>
            <a:r>
              <a:rPr lang="en-IE" dirty="0"/>
              <a:t>package </a:t>
            </a:r>
            <a:r>
              <a:rPr lang="en-IE" dirty="0" err="1"/>
              <a:t>optmix</a:t>
            </a:r>
            <a:r>
              <a:rPr lang="en-IE" dirty="0"/>
              <a:t> include all previous (see code)</a:t>
            </a:r>
          </a:p>
          <a:p>
            <a:pPr marL="0" indent="0">
              <a:buNone/>
            </a:pPr>
            <a:r>
              <a:rPr lang="en-IE" dirty="0"/>
              <a:t>	</a:t>
            </a:r>
          </a:p>
          <a:p>
            <a:r>
              <a:rPr lang="en-IE" dirty="0"/>
              <a:t>Call specialized software using R packages</a:t>
            </a:r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818" name="AutoShape 2" descr="data:image/jpeg;base64,/9j/4AAQSkZJRgABAQAAAQABAAD/2wCEAAkGBxAQEhAQEBIVFRAVFRUWFRAVFRYQEBUWFRcWFxYXFxMYHyosGBolHRcVIjEhJSouLi8xFx81ODMsNygtLisBCgoKDg0OGxAQGy0lICUtLy8rLS0vKy0tLS0tLSstLSstLS0tLS0tLS0tLS0tLS0tLS0tLS0tLS0tLSstLS0tLf/AABEIAHABwgMBEQACEQEDEQH/xAAcAAEAAgMBAQEAAAAAAAAAAAAABAUBAwYCBwj/xABEEAACAQIDAwYLBQcEAgMAAAABAgADEQQSIQUxQQYTUWFxgRQVIjJSU5GSk9HSFiNCcrEHM4KhssHwc6LC4bPDNGOD/8QAGgEBAAMBAQEAAAAAAAAAAAAAAAECAwQFBv/EADIRAQABAwICBwcEAwEAAAAAAAABAgMRBBIhUQUTFBUxUmEyQXGBkaHwIkLB0TPh8SP/2gAMAwEAAhEDEQA/APuMBAQEBAQEBAQEBAQEBAQEBAQEBAQEBAQEBAQEBAQEBAQEBAQEBAQEBAQEBAQEBAQEBAQEBAQEBAQEBAQECr5S7cpYDD1MVWuVQCyjzmYmyqOsmWopmqcQrVVFMZlo5I8paO0qAxFEFbMUem1syOLGxt1EG/XJromicSiiuKozC7lFyAgICAgICAgICAgICAgICAgICAgICAgICAgICAgICAgICAgICAgICAgICAgICAgICAgICAgIHyP9vO0LjCYQHeWrMOzyEv7X9k6tNwmZcupqxiFZ+wvaRp4qvhWPk1aedfz0yP1Vj7stqeMRKmmq47X2+cbtICAgICAgICAgICAgICAgICAgICAgICAgICAgICAgICAgICAgICAgICAgICAgICAgICAgICAgfEv2jUlxGPrVKjMKVIJRUKAWZlUO1r6ADPqekgcdN7U8MPN1NcRVmVHsVDgcXhMUjZqQqrdrZSFJy1Edb6MFZuJB0I42murhiVLVXGKofogGc71WYCAgICAgICAgICAgICAgICAgICAgICAgICAgICAgICAgICAgICAgICAgICAgICAgICAgICAgfE9uU3xFeq6LenncK1woYl2LFcxF7sToNdwmtMzEcHi3pmuuZVtHDZs9BxbOLBTpaqPMOu438nsYytdWYVtzicT732bkhjjXweGqHzubVW/Mnkt/MTOmcw9i1VuoiVxJaEBAQEBAQEBAQEBAQEBAQEBAQEBAQEBAQEBAQEBAQEBAQEBAQEBAQEBAQEBAQEBAQEBAQECHtjFClRq1DuVG03XNtBeTTGZwzu17KJqfIhhqlWzkqq2stzZbDQBVFyF7rd8644RiIfPTTVX+qfk9V8K5ADD71Rem4IbOq65Qw3kbwe7iLYXqcxuhtRu9mrx9zuP2eYkFK1MbiwrKOAFXRgOoOrzktzxmHraarMOvmzpICAgICAgICAgICAgIFLt3a1Sg6KgU5lJOa/AgcD1zg1usnT4xGcqzM5xDVsfbVWtVFN1QAqxutwdLdJ65TR6+dRXNM04REznEr+ekuQEBAQEBAQKbbu1alBkVApzBic1+BA4HrnDrdZOniMRnKszOcQ0bI23Vq1VpuqAEMbqCDp2mZaPXzqK5pmnHAzOcS6CemsQEBAQEBAQEBAQEBAQEBAQEBAQEBAQEBAQECg5VgMmRjZLXYDzm1AygdYLC/CVrvU2qZqnxcuop3xt9zj6tFHJN2U9dmXTcLACwHfMaOk6c8acQ4qrET4S0NTKEK4uhIYEHiNzoeDD/AKM9Gmum5TuplhNOzhUu+Sn3WIFj5NQNYjRSTYsAOGqqQOF2HDXimjZW9DTVcXdzR3EBAr8TtmhTZkZmzLa4FOo4FxcaqpG4iYV6m1ROKpwrNUQ1+P8ADek/wav0ynbLHmg3wz4/w3pP8Gt9MdsseaDfB4/w3pP8Gr9MdsseaDfH5Esrt3DnTM3aaVVR7SukmNZYn90G6E6jWVwGQhlO4g3E6ImJjMJiYnjDZJSj4rG06X7xwt9wPnHsUamUruU0RmqcImcIfj/Dek/wqv0zDttjzQjfH5Enj/Dek/wa30R22x5oRvj8iTx/hvSf4Nb6I7ZY80G+PyJUu28WleojU7kKjAko6akj0gJ5nSV2i7t2zkic1PXJ9bYhfyP+qyOi4xcn4Jnxh0OO2jSo5ecJGa9rI73ta/mg23ie1cu0W4zXOEzMQjfaDDek/wAGt9Ex7ZY80I3x+ZPH+G9J/g1vpjttjzQboPH+G9J/g1vpjttjzQb4/Mnj/Dek/wAGt9MdsseaDfH5k8f4b0n+DW+mO22PNBuhkbewx/E3fSqqPaVkxrLE8N0G6FhRrK4DIQyncQbgzoiYnjC0TlzvKhb1KX5G/VZ5HS0ZilT93yQdl11o1Ud75bMCQrPvAtooM5Oj66LV2ZqnEYTV4r/x/hvSf4Nb6J7PbbHmg3x6/SWfH2H9J/g1vpjttjzQb49fpJ4+w/pP8Kr9MdtseaDdHr9JSMNtKjUNkcZvRIKN7rAGa279u57M5TFUSlzVJAQEBAQEBAQEBAQEBAQEBAQEBAQEDxWqBQSf86JSuqKYyiZw5DbtfP2kgnuBIXuDj2mebqKsua5OVPknMye1tbKwuh3jiD0joM2sXqrNWY8ETTExiXvB1Th3UnWmWDBuhh+LttcEdB7DPX6ym7TEwzt5tVcfB9CpsCARuIv7ZL04nMZeoSQOb2jgKxrVWWmWVipBDINyKDoSOIM8vVaS5dubqVOMTPBo8X1/Un3qf1Tn7vvehmeTHi+v6k+9T+qO77xunkz4uxHqW96n9Ud33TM8mqph3QgVEKX3XKsDbfqpOsyu6Su3GaoTFXHEpGy6hp1Ut5rnKw4EkHK3aCAOw9k6NDXVTXs90k+OV/tHE81TZ7XI0UdLHRR7SJ61yvZTNXIqnEOW5s3LMbudWY7z8h1cJ89cqquTuqTEY8XulhqjjMlN2U7mGVQezMRcdc1p0V2qM4Ru9HvwGv6l/bT+qT2C7y+/+0bp5SeA1/Uv7af1R2C7y/PqbvSWp6LKcroym1xfKbjdwJmVzTVW/a96YqzwS9jLaun5H/4zq6Opxcn4E+MJPKNbtR7Kn/Cb9Ixmmn4on2o+apyG6qFLMxICi1zYFjvI4AzzbdmqucUpmcN/gFf1L+2n9U27Bd5ff/aN3pLVUoupCujKSCRfLra1/NJ6RM7mmrtx+qCKvRg0ySqqpZmNgotfcTxI4AytuxVXO2laZw2+AV/Uv7af1TbsF3l9/wDau70a3ospyujK1rgG2oHEEE9ImV3TV2/ahMTngmbFcpVAHm1LgjhmAuG7bAj2dE7Oj65pq2T4I8J+LbyhW9Wn+Rv6ll+koztP3fJXCmSQqqWY3sBbhqd5E8+3YquTtpWmcNngNf1L+2n9U27Bd5ff/au70k8Ar+pf20/qjsF3kbvSQ4KsNTRe38B/kGidDdj3G70lW7YrhKFWoN4VsvA59QvYc0yt25i5Ee9W5VGyal1yA24+MwqtW/f0zkqHdmsNGsOkf3nv2690Kaa5NdHHxdLNHQQEBAQEBAQEBAQEBAQEBAQEBAQECs2lUucp81Rdu/T9Jx3qomvHJWpy+LOax6bt3sfkBPOrrziXPMNGSZ5RgyRkw9IN4Iup3r0/I9c0t3ZtzmETTnxdNyfxFqYS9wtwDxAvpfsvPVsXorjMN7XCnC6E6GpA4DbG36j12A/cKSoQErmsbFiRv1BsN08jU6qZqmmJcVd2rf4cGyljcO3EA9DXBnPFdyfDLaK7cvfhGH9JfbJzc9U5t+n1PCMP6S+2M3PU3W+cfUXEUAQQy34a6/5aVqmvHFMVUR4YSMNiqbVKIVgTziaX13zTTTHXU4TNdM4XfKNgKSkmy84lzw/y9p6Ws/xSmuebncRjKRVhnG48dZ5Fuad0Z5wiuunE8Xapawtu4dFp9BDR6khA57lFWVKtPMQLo2/8wnm9IY/T81JqiKuLTsXEI1dMrA+Q+7+GZ6CYm5PwRuiaowl8pKqq1EsQBZ9/8E26Qn9NJVMRVGVds7EI2Iw4VgTmfQf6VSc2imOtRNUTVGPzhLrZ7LVQcpKqq9EsQBlff2pPO6Q8KVKpiKoyh7LxCNXohWBOZjYf6bzDQzHW/JE1RMxj88XVz2Gih5SVVV6JYgDLVGvbSnn9IezHxUqmIqjP54IWzMSjV6IVgTmbQfkacuimOthE1RMxiUrlFWValPMQLo1r/mWdHSE+yTMRVx5NGx8QjV6YVgTZ93YJloZjrPkndEzGHUT11yAMD5pyvu+Iq01P3YYGw3Zyq3Pt/neePqq4puzhwajdNU0+5a/s5o5DiBwsh7/LnToat2V9LGMu2ne7CAgICAgICAgICAgICAgICAgICB4qPlBJ4StVW2MigxtQ2I4nU9+ij+o9wnk3apxPOf8AkfbKk8VdXonMdDYabugW/tOauJzwUmGs0pnxRhjmoTg5qDCTgHKNpx4dNtbHt1HfN7FyaKuCY4OhweJBFr6fpf8AtPWt3oqaQnToS+cYvBFKlRDvDH2E3U94tPldXFVu7NMsKaEnBbRr0V5um4CXJAyqfONzrbpJmlrpK7bpimMLxTMcIykePcX6we4vymne13lBio8e4v1g9xflHe13lBipFx+OrVwq1XuAcwAULrYjh2mY3ukLl2nbVEImiZ8XnZVK1egf/sWToK86ilGzGHb7VwfPUqlPcSND0MNVPttPo7tHWUTTzaVU7ow+fPhiCysLMDYqd4/6nyl2K7VW2plFESnYfaWJpqFWqwUaAEK1h0XIvadFPSV+mMZW21e6W3xzi/Wn3U+mW71v+idtXM8c4v1p91PpjvW/6G2rmiY2tVrENVfMQCBoBa/YOqY3tZcvY3+5WbczxlP5K07Ygf6b/qs7eiqs3J+BFG2pP5aJfmO1/wDjOjpacUU/FNdO6YVHJ+nbFYc9b/8AjecfRlUzf+SNmKo/PdLvZ9E2cty0S7UOyp/wnkdL1Yopn1ZV07qohXcm6dsTS/j/AKGnJ0XXuv8Ayn+ERRiYn897up9E2cvy0S5of/p/655PS04t0/H+GddOZj85Kzk7StiaJ62/oacXRtWb+PRWKNtUJ/LNLvR/K/6rOrpacRSmundUpMKz0mD02ysARewOh36Hunl2dVXaq3UnV48E7xzi/Wn3U+mdHel/0Ttr5njnF+uPup9Md6X/AENtXNhtr4si3PHuVAf6YnpS/MY4G2rmrTS4nid51JJ/Ukzj6yqurnMqTbiPF2XJfZxo0yWFnc3IO8AaKD17z3z6bRWJtW8VeM+K9unC6nW0ICAgICAgICAgICAgICAgICAgasRiEpjM7BV6SbSldym3GapwTOFNiNuq+lOmzjps1j2Ab++08+5rqa+FFMz8p/hn1nJrXGVjrzVUDoWiqf1EysXrs/tq+VMfzMm6XobRK+f4UvW1JMv8lk9omPa3x8o/o3fFuo45X0WvTY+jUQK36iXpvU18Irj5x/xMVZ97ZUoD8dEW9Kkb/wC3Q+y8tVaj99Hzp4/b/qfi0jZ1N/3T36VO8do3j2TLs1Ff+OoxE+DTU2e67x3jWZ1aaunjhGGylpqN39+I6hxEtTwSssLiOB+XcZ227nulMM43ZtKtbnFuRuYEqw7GE0uWaLkYrjJMZQ/s5h+h/fb5zn7u03khG1j7N4fof32+cd3abyQbT7N4fof32+cd3abyQbWfs3h+h/fb5x3dpvJBte6GwKCMrgNdSCLuxFx1GXt6KxbqiqmnEmyFpOpZExmzqVb94gJG5tzjsYazO5ZouRiuMomIlD+zmH6H+I3znN3dpvJCNrH2cw3Q/vt85Hd2m8kG0+zmG6H99vnJ7u03kg2n2cw3Q/xG+cd3abyQbW/BbHo0WzoGzWI1YsLG19D2TW1pbVqc0RginHFt2hs2nXy84D5N7WJXfv3dktesW7sYrjKZjLRhdh0KbrUUNmW9rsxGoIOh6iZS1o7NqrdRTiUbeOVlOlZD2hsylXymoDdb2sxXfa+7sExvWLd6IiuMqzTmctWE2JRpOtRA2YXtdiw1BB0PbKWtJatVbqIxJt45WU6VkLaGzadfLzgPk3tZiu+193YJjesW70YrjKJjLVhNiUKTrUQNmF7XZmGotuMpa0dm1VuopxKNsNmP2XSrlTUBuoIFmK6G193ZLXtPbvY3xlM0xKL9nMN0P77fOY93abyQjaz9nMN0P77fOO7tN5INp9nMP0P77fOO7tN5INrH2cw/Q/vt847u03kNqThNkUKRzKgzDczEuw7Cd3dNremtW/YpiCKYT5usQEBAQEBAQEBAQEBAQEBAQEBAQND4RGbMy5jwzeUB2A7pnNqmZzMZRiG4ADdLxEQlmSECPicDSqeeit1kC/tmVdm3X7URKJiJQDsyrS1w1QgeqqeUh6gfwzlnTXLfGzV8p4wptmPZePDabMExKc1V4MTYH8lUSvXUVTtvU7auf9Sbo/cmhaqeaRUXobR+5hoe/wBs6Ii5T7M7o9fH6/2vxeRXpMcrjIx/C4yE9h3N3GR1lqeFXCfXgZht8F6D/n95bqUtiKw6xNKYqgbhNAgIEatigDkTyn9Ebh1seAmVV2M7aeM/nijLbSUgeUbnidw7h0S9MTHilzuOpYkYjEVl5xkp01NOlmq5XfI2iorZTra9wZYVpp41aQo1PCC6PmDjnKgcNT1VqlMhhZ81rXC+TcaQLDDLUp1RXreECmuFpuympUqKKtyGXKDlZrW0t3QNnKJ8UalM0FqZKKiqwUlRUJYfd2/H5Kv5I4ssCDVXE5K+UYrwomtqCwoZM33YUMbXyWy5db3vAkLUenUp1Ka4w4cGqrK4qOxLU6eQhDdit1YXbcSbaGBW4KjjqbU3qc+yp4NnUNWdm+6+8styGGbebE36IG0Usd4PilqCvzpVa1Jkd7h20emCh0A0svXAlg1KGLrM5r+DplK3OIqIQKV2sc2U+VfzgdYG/lIa5ek1IVyMt8iZ1Uksv40PkuB6YK2vugaMRh8Qpxgp+EFnqJTpE1KjKqOqmo6ljZbHN5XA6QK6t4dmpC2IBpoE050h2SsRmLqQpJpgeU1wYEzFVsQ1AUwuJFRcQSzZa4vTNR7WdLFltl0B3WgWGOWpkwdxXNGx50U+dFbNk8jNrnte+83va8Ct2Zs/HVaqmrUqoipRJu9Vcwu+ZbKQC5GUMd4geMRhcUtPyDicxOOB+8rM1gXGHtc6aZcp46QNFaltC7XNfyUNJbF/K5upStV0/EwZ9ehTAkK2Ifwg01xavUZadOmxrBadPN5dTnHNlcgG1t2kCXg8LXc4PnefVlNWnWtUqqrCmrc25ysAc3km/EmBAppjMgzDE8/zdDmSDUyBrnnOd1t25+G6BL2YuMWvSD881J6tZyzFyEA5xQjX/Cfu2XhvgddAQEBAQEBAQEBAQEBAQEBAQEBAQEBAQEBAQNdegtQFXUMDwIvKV26a4xVGUTGVZ4DWoa4dsyepc6fwtwnH1F2zxtTmPLP8SptmPB7pbUpP93VXm3406g0PYToZanV26v0XI2zyn8xKYqieEpHgIGtNmTqBunutceya9REcaJmPh4fRbB9+voP7aZ/vJ/8AWOU/b+ziz4RV40T3Op/W0dZc8n3hGZ5BrVjupAdbP8gZO+77qfuZlg4eq/nvZfRpgr3Fzr7LSvV3Kvan6f2nEy9FqVBQAALnRRqzHqHEy0zbtRj7HCEimSQCRY9G+01icxxS9SQgICAgICAgICAgICAgICAgICAgICAgICAgICAgICAgICAgICAgICAgICAgICAgICBpxOGSoMrqGHQRKXLdNcYqjKJiJV/iqpT/APj1So9W/wB4n89ROTstdv8AxVY9J4wrtmPCWfDcSmlShmHpUmB/2nWOuv0cK6M+sf0bqo8YZG2k/FTrA9dMn9JbttPvpqj5Sb4DtpT5tKsx/wBMj+Zkdtp91NU/KTfyhg1sVV0RBRX03s79yD+8jfqbvsxtjnPGfoZqn0SMFs9aZLEl6h31G1bsHQOoTe1p6aJz4zzlMU4TZusQEBAQEBAQEBAQEBAQEBAQEBAQEBAQEBAQEBAQEBAQEBAQEBAQEBAQED//2Q=="/>
          <p:cNvSpPr>
            <a:spLocks noChangeAspect="1" noChangeArrowheads="1"/>
          </p:cNvSpPr>
          <p:nvPr/>
        </p:nvSpPr>
        <p:spPr bwMode="auto">
          <a:xfrm>
            <a:off x="155575" y="-776288"/>
            <a:ext cx="6477000" cy="161925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pic>
        <p:nvPicPr>
          <p:cNvPr id="34820" name="Picture 4" descr="http://www.soest.hawaii.edu/Illust/admb_dev/image/admb_banner_deep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56779" y="5105400"/>
            <a:ext cx="3840875" cy="960219"/>
          </a:xfrm>
          <a:prstGeom prst="rect">
            <a:avLst/>
          </a:prstGeom>
          <a:noFill/>
        </p:spPr>
      </p:pic>
      <p:pic>
        <p:nvPicPr>
          <p:cNvPr id="34822" name="Picture 6" descr="http://www.openbugs.net/Manuals/tutorial0.bmp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838623" y="4770033"/>
            <a:ext cx="955378" cy="152860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30979287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15" name="Picture 19" descr="http://www.softbillsforsale.com/images/Softbills/common-mynah-nestling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416550" y="3771635"/>
            <a:ext cx="992342" cy="99914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98" name="Text Box 2"/>
          <p:cNvSpPr txBox="1">
            <a:spLocks noChangeArrowheads="1"/>
          </p:cNvSpPr>
          <p:nvPr/>
        </p:nvSpPr>
        <p:spPr bwMode="auto">
          <a:xfrm>
            <a:off x="689317" y="1097281"/>
            <a:ext cx="7751297" cy="5586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IE" altLang="en-US" sz="2400" dirty="0">
                <a:solidFill>
                  <a:prstClr val="black"/>
                </a:solidFill>
              </a:rPr>
              <a:t>Books</a:t>
            </a:r>
            <a:r>
              <a:rPr lang="en-IE" altLang="en-US" dirty="0">
                <a:solidFill>
                  <a:prstClr val="black"/>
                </a:solidFill>
              </a:rPr>
              <a:t> </a:t>
            </a:r>
          </a:p>
          <a:p>
            <a:pPr>
              <a:spcBef>
                <a:spcPct val="50000"/>
              </a:spcBef>
            </a:pPr>
            <a:endParaRPr lang="en-IE" altLang="en-US" sz="800" dirty="0">
              <a:solidFill>
                <a:prstClr val="black"/>
              </a:solidFill>
            </a:endParaRPr>
          </a:p>
          <a:p>
            <a:pPr>
              <a:spcBef>
                <a:spcPct val="50000"/>
              </a:spcBef>
            </a:pPr>
            <a:r>
              <a:rPr lang="en-IE" altLang="en-US" sz="2400" dirty="0">
                <a:solidFill>
                  <a:prstClr val="black"/>
                </a:solidFill>
              </a:rPr>
              <a:t>Forums</a:t>
            </a:r>
          </a:p>
          <a:p>
            <a:pPr lvl="1">
              <a:spcBef>
                <a:spcPct val="50000"/>
              </a:spcBef>
            </a:pPr>
            <a:r>
              <a:rPr lang="en-IE" altLang="en-US" dirty="0">
                <a:solidFill>
                  <a:prstClr val="black"/>
                </a:solidFill>
                <a:hlinkClick r:id="rId4"/>
              </a:rPr>
              <a:t>http://stats.stackexchange.com/questions/tagged/r</a:t>
            </a:r>
            <a:endParaRPr lang="en-IE" altLang="en-US" dirty="0">
              <a:solidFill>
                <a:prstClr val="black"/>
              </a:solidFill>
            </a:endParaRPr>
          </a:p>
          <a:p>
            <a:pPr lvl="1">
              <a:spcBef>
                <a:spcPct val="50000"/>
              </a:spcBef>
            </a:pPr>
            <a:r>
              <a:rPr lang="en-IE" altLang="en-US" dirty="0">
                <a:solidFill>
                  <a:prstClr val="black"/>
                </a:solidFill>
                <a:hlinkClick r:id="rId5"/>
              </a:rPr>
              <a:t>http://r.789695.n4.nabble.com/</a:t>
            </a:r>
            <a:endParaRPr lang="en-IE" altLang="en-US" dirty="0">
              <a:solidFill>
                <a:prstClr val="black"/>
              </a:solidFill>
            </a:endParaRPr>
          </a:p>
          <a:p>
            <a:pPr>
              <a:spcBef>
                <a:spcPct val="50000"/>
              </a:spcBef>
            </a:pPr>
            <a:endParaRPr lang="en-IE" altLang="en-US" sz="800" dirty="0">
              <a:solidFill>
                <a:prstClr val="black"/>
              </a:solidFill>
            </a:endParaRPr>
          </a:p>
          <a:p>
            <a:pPr>
              <a:spcBef>
                <a:spcPct val="50000"/>
              </a:spcBef>
            </a:pPr>
            <a:r>
              <a:rPr lang="en-IE" altLang="en-US" sz="2400" dirty="0">
                <a:solidFill>
                  <a:prstClr val="black"/>
                </a:solidFill>
              </a:rPr>
              <a:t>Mailing list</a:t>
            </a:r>
          </a:p>
          <a:p>
            <a:pPr lvl="1">
              <a:spcBef>
                <a:spcPct val="50000"/>
              </a:spcBef>
            </a:pPr>
            <a:r>
              <a:rPr lang="en-IE" altLang="en-US" dirty="0">
                <a:solidFill>
                  <a:prstClr val="black"/>
                </a:solidFill>
              </a:rPr>
              <a:t>R help mailing list, </a:t>
            </a:r>
            <a:r>
              <a:rPr lang="en-IE" altLang="en-US" dirty="0">
                <a:solidFill>
                  <a:prstClr val="black"/>
                </a:solidFill>
                <a:hlinkClick r:id="rId6"/>
              </a:rPr>
              <a:t>https://stat.ethz.ch/mailman/listinfo/r-help</a:t>
            </a:r>
            <a:endParaRPr lang="en-IE" altLang="en-US" dirty="0">
              <a:solidFill>
                <a:prstClr val="black"/>
              </a:solidFill>
            </a:endParaRPr>
          </a:p>
          <a:p>
            <a:pPr lvl="1">
              <a:spcBef>
                <a:spcPct val="50000"/>
              </a:spcBef>
            </a:pPr>
            <a:r>
              <a:rPr lang="en-IE" altLang="en-US" dirty="0" err="1">
                <a:solidFill>
                  <a:prstClr val="black"/>
                </a:solidFill>
              </a:rPr>
              <a:t>BIGFish</a:t>
            </a:r>
            <a:r>
              <a:rPr lang="en-IE" altLang="en-US" dirty="0">
                <a:solidFill>
                  <a:prstClr val="black"/>
                </a:solidFill>
              </a:rPr>
              <a:t> mailing list, </a:t>
            </a:r>
            <a:r>
              <a:rPr lang="en-IE" altLang="en-US" dirty="0">
                <a:solidFill>
                  <a:prstClr val="black"/>
                </a:solidFill>
                <a:hlinkClick r:id="rId7"/>
              </a:rPr>
              <a:t>bigfish_mailing_list@googlegroups.com</a:t>
            </a:r>
            <a:endParaRPr lang="en-IE" altLang="en-US" dirty="0">
              <a:solidFill>
                <a:prstClr val="black"/>
              </a:solidFill>
            </a:endParaRPr>
          </a:p>
          <a:p>
            <a:pPr>
              <a:spcBef>
                <a:spcPct val="50000"/>
              </a:spcBef>
            </a:pPr>
            <a:endParaRPr lang="en-IE" altLang="en-US" sz="800" dirty="0">
              <a:solidFill>
                <a:prstClr val="black"/>
              </a:solidFill>
            </a:endParaRPr>
          </a:p>
          <a:p>
            <a:pPr>
              <a:spcBef>
                <a:spcPct val="50000"/>
              </a:spcBef>
            </a:pPr>
            <a:r>
              <a:rPr lang="en-IE" altLang="en-US" sz="2400" dirty="0">
                <a:solidFill>
                  <a:prstClr val="black"/>
                </a:solidFill>
              </a:rPr>
              <a:t>Google</a:t>
            </a:r>
          </a:p>
          <a:p>
            <a:pPr lvl="1">
              <a:spcBef>
                <a:spcPct val="50000"/>
              </a:spcBef>
            </a:pPr>
            <a:r>
              <a:rPr lang="en-IE" altLang="en-US" dirty="0">
                <a:solidFill>
                  <a:prstClr val="black"/>
                </a:solidFill>
              </a:rPr>
              <a:t>loads of documents</a:t>
            </a:r>
          </a:p>
          <a:p>
            <a:pPr lvl="1">
              <a:spcBef>
                <a:spcPct val="50000"/>
              </a:spcBef>
            </a:pPr>
            <a:r>
              <a:rPr lang="en-IE" altLang="en-US" dirty="0">
                <a:solidFill>
                  <a:prstClr val="black"/>
                </a:solidFill>
              </a:rPr>
              <a:t>choose you keywords wisely</a:t>
            </a:r>
          </a:p>
          <a:p>
            <a:pPr lvl="1">
              <a:spcBef>
                <a:spcPct val="50000"/>
              </a:spcBef>
            </a:pPr>
            <a:r>
              <a:rPr lang="en-IE" altLang="en-US" dirty="0">
                <a:solidFill>
                  <a:prstClr val="black"/>
                </a:solidFill>
              </a:rPr>
              <a:t>you’ll probably end up on one  of the forums mentioned</a:t>
            </a:r>
            <a:endParaRPr lang="en-US" altLang="en-US" dirty="0">
              <a:solidFill>
                <a:prstClr val="black"/>
              </a:solidFill>
            </a:endParaRPr>
          </a:p>
        </p:txBody>
      </p:sp>
      <p:sp>
        <p:nvSpPr>
          <p:cNvPr id="4099" name="Text Box 3"/>
          <p:cNvSpPr txBox="1">
            <a:spLocks noChangeArrowheads="1"/>
          </p:cNvSpPr>
          <p:nvPr/>
        </p:nvSpPr>
        <p:spPr bwMode="auto">
          <a:xfrm>
            <a:off x="0" y="0"/>
            <a:ext cx="9144000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IE" altLang="en-US" sz="4400" dirty="0">
                <a:solidFill>
                  <a:prstClr val="black"/>
                </a:solidFill>
              </a:rPr>
              <a:t>More help</a:t>
            </a:r>
            <a:endParaRPr lang="en-US" altLang="en-US" sz="4400" dirty="0">
              <a:solidFill>
                <a:prstClr val="black"/>
              </a:solidFill>
            </a:endParaRPr>
          </a:p>
        </p:txBody>
      </p:sp>
      <p:pic>
        <p:nvPicPr>
          <p:cNvPr id="4101" name="Picture 5" descr="http://ecx.images-amazon.com/images/I/51ZWUV2DEyL._SX258_BO1,204,203,200_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2375" y="990461"/>
            <a:ext cx="710177" cy="931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3" name="Picture 7" descr="http://ecx.images-amazon.com/images/I/41NNNTouQbL._SY344_BO1,204,203,200_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4944" y="990461"/>
            <a:ext cx="663904" cy="886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5" name="Picture 9" descr="http://ecx.images-amazon.com/images/I/41gnTyMcP0L._SX393_BO1,204,203,200_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6080" y="990461"/>
            <a:ext cx="702067" cy="886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7" name="Picture 11" descr="http://press.princeton.edu/images/k8709.gif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3851" y="990461"/>
            <a:ext cx="653948" cy="924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9" name="Picture 13" descr="http://vignette4.wikia.nocookie.net/sml/images/4/4d/Banned.png/revision/latest?cb=20150720123941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4439" y="3624564"/>
            <a:ext cx="1304028" cy="1304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Studio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Résultat de recherche d'images pour &quot;advanced r book&quot;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1326" y="990461"/>
            <a:ext cx="670091" cy="928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6151787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/>
              <a:t>More exercises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8812" y="1600542"/>
            <a:ext cx="8806375" cy="4351338"/>
          </a:xfrm>
        </p:spPr>
        <p:txBody>
          <a:bodyPr>
            <a:normAutofit/>
          </a:bodyPr>
          <a:lstStyle/>
          <a:p>
            <a:r>
              <a:rPr lang="en-IE" dirty="0"/>
              <a:t>loops</a:t>
            </a:r>
          </a:p>
          <a:p>
            <a:pPr lvl="1"/>
            <a:r>
              <a:rPr lang="en-IE" dirty="0"/>
              <a:t>plot length/weight </a:t>
            </a:r>
          </a:p>
          <a:p>
            <a:pPr lvl="2"/>
            <a:r>
              <a:rPr lang="en-IE" dirty="0"/>
              <a:t>by river for every year, all rivers for one year on same panel </a:t>
            </a:r>
          </a:p>
          <a:p>
            <a:pPr lvl="2"/>
            <a:r>
              <a:rPr lang="en-IE" dirty="0"/>
              <a:t>save into a pdf</a:t>
            </a:r>
          </a:p>
          <a:p>
            <a:pPr lvl="2"/>
            <a:endParaRPr lang="en-IE" dirty="0"/>
          </a:p>
          <a:p>
            <a:pPr lvl="2"/>
            <a:endParaRPr lang="en-IE" dirty="0"/>
          </a:p>
          <a:p>
            <a:r>
              <a:rPr lang="en-IE" dirty="0"/>
              <a:t>Loop saving 20 matrices in different files</a:t>
            </a:r>
          </a:p>
          <a:p>
            <a:pPr lvl="1"/>
            <a:r>
              <a:rPr lang="en-IE" dirty="0"/>
              <a:t>10 rows 10 columns, </a:t>
            </a:r>
            <a:r>
              <a:rPr lang="en-IE" dirty="0" err="1"/>
              <a:t>rnorm</a:t>
            </a:r>
            <a:r>
              <a:rPr lang="en-IE" dirty="0"/>
              <a:t>(n=)</a:t>
            </a:r>
          </a:p>
          <a:p>
            <a:pPr lvl="1"/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818" name="AutoShape 2" descr="data:image/jpeg;base64,/9j/4AAQSkZJRgABAQAAAQABAAD/2wCEAAkGBxAQEhAQEBIVFRAVFRUWFRAVFRYQEBUWFRcWFxYXFxMYHyosGBolHRcVIjEhJSouLi8xFx81ODMsNygtLisBCgoKDg0OGxAQGy0lICUtLy8rLS0vKy0tLS0tLSstLSstLS0tLS0tLS0tLS0tLS0tLS0tLS0tLS0tLSstLS0tLf/AABEIAHABwgMBEQACEQEDEQH/xAAcAAEAAgMBAQEAAAAAAAAAAAAABAUBAwYCBwj/xABEEAACAQIDAwYLBQcEAgMAAAABAgADEQQSIQUxQQYTUWFxgRQVIjJSU5GSk9HSFiNCcrEHM4KhssHwc6LC4bPDNGOD/8QAGgEBAAMBAQEAAAAAAAAAAAAAAAECAwQFBv/EADIRAQABAwICBwcEAwEAAAAAAAABAgMRBBIhUQUTFBUxUmEyQXGBkaHwIkLB0TPh8SP/2gAMAwEAAhEDEQA/APuMBAQEBAQEBAQEBAQEBAQEBAQEBAQEBAQEBAQEBAQEBAQEBAQEBAQEBAQEBAQEBAQEBAQEBAQEBAQEBAQECr5S7cpYDD1MVWuVQCyjzmYmyqOsmWopmqcQrVVFMZlo5I8paO0qAxFEFbMUem1syOLGxt1EG/XJromicSiiuKozC7lFyAgICAgICAgICAgICAgICAgICAgICAgICAgICAgICAgICAgICAgICAgICAgICAgICAgICAgIHyP9vO0LjCYQHeWrMOzyEv7X9k6tNwmZcupqxiFZ+wvaRp4qvhWPk1aedfz0yP1Vj7stqeMRKmmq47X2+cbtICAgICAgICAgICAgICAgICAgICAgICAgICAgICAgICAgICAgICAgICAgICAgICAgICAgICAgfEv2jUlxGPrVKjMKVIJRUKAWZlUO1r6ADPqekgcdN7U8MPN1NcRVmVHsVDgcXhMUjZqQqrdrZSFJy1Edb6MFZuJB0I42murhiVLVXGKofogGc71WYCAgICAgICAgICAgICAgICAgICAgICAgICAgICAgICAgICAgICAgICAgICAgICAgICAgICAgfE9uU3xFeq6LenncK1woYl2LFcxF7sToNdwmtMzEcHi3pmuuZVtHDZs9BxbOLBTpaqPMOu438nsYytdWYVtzicT732bkhjjXweGqHzubVW/Mnkt/MTOmcw9i1VuoiVxJaEBAQEBAQEBAQEBAQEBAQEBAQEBAQEBAQEBAQEBAQEBAQEBAQEBAQEBAQEBAQEBAQEBAQECHtjFClRq1DuVG03XNtBeTTGZwzu17KJqfIhhqlWzkqq2stzZbDQBVFyF7rd8644RiIfPTTVX+qfk9V8K5ADD71Rem4IbOq65Qw3kbwe7iLYXqcxuhtRu9mrx9zuP2eYkFK1MbiwrKOAFXRgOoOrzktzxmHraarMOvmzpICAgICAgICAgICAgIFLt3a1Sg6KgU5lJOa/AgcD1zg1usnT4xGcqzM5xDVsfbVWtVFN1QAqxutwdLdJ65TR6+dRXNM04REznEr+ekuQEBAQEBAQKbbu1alBkVApzBic1+BA4HrnDrdZOniMRnKszOcQ0bI23Vq1VpuqAEMbqCDp2mZaPXzqK5pmnHAzOcS6CemsQEBAQEBAQEBAQEBAQEBAQEBAQEBAQEBAQECg5VgMmRjZLXYDzm1AygdYLC/CVrvU2qZqnxcuop3xt9zj6tFHJN2U9dmXTcLACwHfMaOk6c8acQ4qrET4S0NTKEK4uhIYEHiNzoeDD/AKM9Gmum5TuplhNOzhUu+Sn3WIFj5NQNYjRSTYsAOGqqQOF2HDXimjZW9DTVcXdzR3EBAr8TtmhTZkZmzLa4FOo4FxcaqpG4iYV6m1ROKpwrNUQ1+P8ADek/wav0ynbLHmg3wz4/w3pP8Gt9MdsseaDfB4/w3pP8Gr9MdsseaDfH5Esrt3DnTM3aaVVR7SukmNZYn90G6E6jWVwGQhlO4g3E6ImJjMJiYnjDZJSj4rG06X7xwt9wPnHsUamUruU0RmqcImcIfj/Dek/wqv0zDttjzQjfH5Enj/Dek/wa30R22x5oRvj8iTx/hvSf4Nb6I7ZY80G+PyJUu28WleojU7kKjAko6akj0gJ5nSV2i7t2zkic1PXJ9bYhfyP+qyOi4xcn4Jnxh0OO2jSo5ecJGa9rI73ta/mg23ie1cu0W4zXOEzMQjfaDDek/wAGt9Ex7ZY80I3x+ZPH+G9J/g1vpjttjzQboPH+G9J/g1vpjttjzQb4/Mnj/Dek/wAGt9MdsseaDfH5k8f4b0n+DW+mO22PNBuhkbewx/E3fSqqPaVkxrLE8N0G6FhRrK4DIQyncQbgzoiYnjC0TlzvKhb1KX5G/VZ5HS0ZilT93yQdl11o1Ud75bMCQrPvAtooM5Oj66LV2ZqnEYTV4r/x/hvSf4Nb6J7PbbHmg3x6/SWfH2H9J/g1vpjttjzQb49fpJ4+w/pP8Kr9MdtseaDdHr9JSMNtKjUNkcZvRIKN7rAGa279u57M5TFUSlzVJAQEBAQEBAQEBAQEBAQEBAQEBAQEDxWqBQSf86JSuqKYyiZw5DbtfP2kgnuBIXuDj2mebqKsua5OVPknMye1tbKwuh3jiD0joM2sXqrNWY8ETTExiXvB1Th3UnWmWDBuhh+LttcEdB7DPX6ym7TEwzt5tVcfB9CpsCARuIv7ZL04nMZeoSQOb2jgKxrVWWmWVipBDINyKDoSOIM8vVaS5dubqVOMTPBo8X1/Un3qf1Tn7vvehmeTHi+v6k+9T+qO77xunkz4uxHqW96n9Ud33TM8mqph3QgVEKX3XKsDbfqpOsyu6Su3GaoTFXHEpGy6hp1Ut5rnKw4EkHK3aCAOw9k6NDXVTXs90k+OV/tHE81TZ7XI0UdLHRR7SJ61yvZTNXIqnEOW5s3LMbudWY7z8h1cJ89cqquTuqTEY8XulhqjjMlN2U7mGVQezMRcdc1p0V2qM4Ru9HvwGv6l/bT+qT2C7y+/+0bp5SeA1/Uv7af1R2C7y/PqbvSWp6LKcroym1xfKbjdwJmVzTVW/a96YqzwS9jLaun5H/4zq6Opxcn4E+MJPKNbtR7Kn/Cb9Ixmmn4on2o+apyG6qFLMxICi1zYFjvI4AzzbdmqucUpmcN/gFf1L+2n9U27Bd5ff/aN3pLVUoupCujKSCRfLra1/NJ6RM7mmrtx+qCKvRg0ySqqpZmNgotfcTxI4AytuxVXO2laZw2+AV/Uv7af1TbsF3l9/wDau70a3ospyujK1rgG2oHEEE9ImV3TV2/ahMTngmbFcpVAHm1LgjhmAuG7bAj2dE7Oj65pq2T4I8J+LbyhW9Wn+Rv6ll+koztP3fJXCmSQqqWY3sBbhqd5E8+3YquTtpWmcNngNf1L+2n9U27Bd5ff/au70k8Ar+pf20/qjsF3kbvSQ4KsNTRe38B/kGidDdj3G70lW7YrhKFWoN4VsvA59QvYc0yt25i5Ee9W5VGyal1yA24+MwqtW/f0zkqHdmsNGsOkf3nv2690Kaa5NdHHxdLNHQQEBAQEBAQEBAQEBAQEBAQEBAQECs2lUucp81Rdu/T9Jx3qomvHJWpy+LOax6bt3sfkBPOrrziXPMNGSZ5RgyRkw9IN4Iup3r0/I9c0t3ZtzmETTnxdNyfxFqYS9wtwDxAvpfsvPVsXorjMN7XCnC6E6GpA4DbG36j12A/cKSoQErmsbFiRv1BsN08jU6qZqmmJcVd2rf4cGyljcO3EA9DXBnPFdyfDLaK7cvfhGH9JfbJzc9U5t+n1PCMP6S+2M3PU3W+cfUXEUAQQy34a6/5aVqmvHFMVUR4YSMNiqbVKIVgTziaX13zTTTHXU4TNdM4XfKNgKSkmy84lzw/y9p6Ws/xSmuebncRjKRVhnG48dZ5Fuad0Z5wiuunE8Xapawtu4dFp9BDR6khA57lFWVKtPMQLo2/8wnm9IY/T81JqiKuLTsXEI1dMrA+Q+7+GZ6CYm5PwRuiaowl8pKqq1EsQBZ9/8E26Qn9NJVMRVGVds7EI2Iw4VgTmfQf6VSc2imOtRNUTVGPzhLrZ7LVQcpKqq9EsQBlff2pPO6Q8KVKpiKoyh7LxCNXohWBOZjYf6bzDQzHW/JE1RMxj88XVz2Gih5SVVV6JYgDLVGvbSnn9IezHxUqmIqjP54IWzMSjV6IVgTmbQfkacuimOthE1RMxiUrlFWValPMQLo1r/mWdHSE+yTMRVx5NGx8QjV6YVgTZ93YJloZjrPkndEzGHUT11yAMD5pyvu+Iq01P3YYGw3Zyq3Pt/neePqq4puzhwajdNU0+5a/s5o5DiBwsh7/LnToat2V9LGMu2ne7CAgICAgICAgICAgICAgICAgICB4qPlBJ4StVW2MigxtQ2I4nU9+ij+o9wnk3apxPOf8AkfbKk8VdXonMdDYabugW/tOauJzwUmGs0pnxRhjmoTg5qDCTgHKNpx4dNtbHt1HfN7FyaKuCY4OhweJBFr6fpf8AtPWt3oqaQnToS+cYvBFKlRDvDH2E3U94tPldXFVu7NMsKaEnBbRr0V5um4CXJAyqfONzrbpJmlrpK7bpimMLxTMcIykePcX6we4vymne13lBio8e4v1g9xflHe13lBipFx+OrVwq1XuAcwAULrYjh2mY3ukLl2nbVEImiZ8XnZVK1egf/sWToK86ilGzGHb7VwfPUqlPcSND0MNVPttPo7tHWUTTzaVU7ow+fPhiCysLMDYqd4/6nyl2K7VW2plFESnYfaWJpqFWqwUaAEK1h0XIvadFPSV+mMZW21e6W3xzi/Wn3U+mW71v+idtXM8c4v1p91PpjvW/6G2rmiY2tVrENVfMQCBoBa/YOqY3tZcvY3+5WbczxlP5K07Ygf6b/qs7eiqs3J+BFG2pP5aJfmO1/wDjOjpacUU/FNdO6YVHJ+nbFYc9b/8AjecfRlUzf+SNmKo/PdLvZ9E2cty0S7UOyp/wnkdL1Yopn1ZV07qohXcm6dsTS/j/AKGnJ0XXuv8Ayn+ERRiYn897up9E2cvy0S5of/p/655PS04t0/H+GddOZj85Kzk7StiaJ62/oacXRtWb+PRWKNtUJ/LNLvR/K/6rOrpacRSmundUpMKz0mD02ysARewOh36Hunl2dVXaq3UnV48E7xzi/Wn3U+mdHel/0Ttr5njnF+uPup9Md6X/AENtXNhtr4si3PHuVAf6YnpS/MY4G2rmrTS4nid51JJ/Ukzj6yqurnMqTbiPF2XJfZxo0yWFnc3IO8AaKD17z3z6bRWJtW8VeM+K9unC6nW0ICAgICAgICAgICAgICAgICAgasRiEpjM7BV6SbSldym3GapwTOFNiNuq+lOmzjps1j2Ab++08+5rqa+FFMz8p/hn1nJrXGVjrzVUDoWiqf1EysXrs/tq+VMfzMm6XobRK+f4UvW1JMv8lk9omPa3x8o/o3fFuo45X0WvTY+jUQK36iXpvU18Irj5x/xMVZ97ZUoD8dEW9Kkb/wC3Q+y8tVaj99Hzp4/b/qfi0jZ1N/3T36VO8do3j2TLs1Ff+OoxE+DTU2e67x3jWZ1aaunjhGGylpqN39+I6hxEtTwSssLiOB+XcZ227nulMM43ZtKtbnFuRuYEqw7GE0uWaLkYrjJMZQ/s5h+h/fb5zn7u03khG1j7N4fof32+cd3abyQbT7N4fof32+cd3abyQbWfs3h+h/fb5x3dpvJBte6GwKCMrgNdSCLuxFx1GXt6KxbqiqmnEmyFpOpZExmzqVb94gJG5tzjsYazO5ZouRiuMomIlD+zmH6H+I3znN3dpvJCNrH2cw3Q/vt85Hd2m8kG0+zmG6H99vnJ7u03kg2n2cw3Q/xG+cd3abyQbW/BbHo0WzoGzWI1YsLG19D2TW1pbVqc0RginHFt2hs2nXy84D5N7WJXfv3dktesW7sYrjKZjLRhdh0KbrUUNmW9rsxGoIOh6iZS1o7NqrdRTiUbeOVlOlZD2hsylXymoDdb2sxXfa+7sExvWLd6IiuMqzTmctWE2JRpOtRA2YXtdiw1BB0PbKWtJatVbqIxJt45WU6VkLaGzadfLzgPk3tZiu+193YJjesW70YrjKJjLVhNiUKTrUQNmF7XZmGotuMpa0dm1VuopxKNsNmP2XSrlTUBuoIFmK6G193ZLXtPbvY3xlM0xKL9nMN0P77fOY93abyQjaz9nMN0P77fOO7tN5INp9nMP0P77fOO7tN5INrH2cw/Q/vt847u03kNqThNkUKRzKgzDczEuw7Cd3dNremtW/YpiCKYT5usQEBAQEBAQEBAQEBAQEBAQEBAQND4RGbMy5jwzeUB2A7pnNqmZzMZRiG4ADdLxEQlmSECPicDSqeeit1kC/tmVdm3X7URKJiJQDsyrS1w1QgeqqeUh6gfwzlnTXLfGzV8p4wptmPZePDabMExKc1V4MTYH8lUSvXUVTtvU7auf9Sbo/cmhaqeaRUXobR+5hoe/wBs6Ii5T7M7o9fH6/2vxeRXpMcrjIx/C4yE9h3N3GR1lqeFXCfXgZht8F6D/n95bqUtiKw6xNKYqgbhNAgIEatigDkTyn9Ebh1seAmVV2M7aeM/nijLbSUgeUbnidw7h0S9MTHilzuOpYkYjEVl5xkp01NOlmq5XfI2iorZTra9wZYVpp41aQo1PCC6PmDjnKgcNT1VqlMhhZ81rXC+TcaQLDDLUp1RXreECmuFpuympUqKKtyGXKDlZrW0t3QNnKJ8UalM0FqZKKiqwUlRUJYfd2/H5Kv5I4ssCDVXE5K+UYrwomtqCwoZM33YUMbXyWy5db3vAkLUenUp1Ka4w4cGqrK4qOxLU6eQhDdit1YXbcSbaGBW4KjjqbU3qc+yp4NnUNWdm+6+8styGGbebE36IG0Usd4PilqCvzpVa1Jkd7h20emCh0A0svXAlg1KGLrM5r+DplK3OIqIQKV2sc2U+VfzgdYG/lIa5ek1IVyMt8iZ1Uksv40PkuB6YK2vugaMRh8Qpxgp+EFnqJTpE1KjKqOqmo6ljZbHN5XA6QK6t4dmpC2IBpoE050h2SsRmLqQpJpgeU1wYEzFVsQ1AUwuJFRcQSzZa4vTNR7WdLFltl0B3WgWGOWpkwdxXNGx50U+dFbNk8jNrnte+83va8Ct2Zs/HVaqmrUqoipRJu9Vcwu+ZbKQC5GUMd4geMRhcUtPyDicxOOB+8rM1gXGHtc6aZcp46QNFaltC7XNfyUNJbF/K5upStV0/EwZ9ehTAkK2Ifwg01xavUZadOmxrBadPN5dTnHNlcgG1t2kCXg8LXc4PnefVlNWnWtUqqrCmrc25ysAc3km/EmBAppjMgzDE8/zdDmSDUyBrnnOd1t25+G6BL2YuMWvSD881J6tZyzFyEA5xQjX/Cfu2XhvgddAQEBAQEBAQEBAQEBAQEBAQEBAQEBAQEBAQNdegtQFXUMDwIvKV26a4xVGUTGVZ4DWoa4dsyepc6fwtwnH1F2zxtTmPLP8SptmPB7pbUpP93VXm3406g0PYToZanV26v0XI2zyn8xKYqieEpHgIGtNmTqBunutceya9REcaJmPh4fRbB9+voP7aZ/vJ/8AWOU/b+ziz4RV40T3Op/W0dZc8n3hGZ5BrVjupAdbP8gZO+77qfuZlg4eq/nvZfRpgr3Fzr7LSvV3Kvan6f2nEy9FqVBQAALnRRqzHqHEy0zbtRj7HCEimSQCRY9G+01icxxS9SQgICAgICAgICAgICAgICAgICAgICAgICAgICAgICAgICAgICAgICAgICAgICAgICBpxOGSoMrqGHQRKXLdNcYqjKJiJV/iqpT/APj1So9W/wB4n89ROTstdv8AxVY9J4wrtmPCWfDcSmlShmHpUmB/2nWOuv0cK6M+sf0bqo8YZG2k/FTrA9dMn9JbttPvpqj5Sb4DtpT5tKsx/wBMj+Zkdtp91NU/KTfyhg1sVV0RBRX03s79yD+8jfqbvsxtjnPGfoZqn0SMFs9aZLEl6h31G1bsHQOoTe1p6aJz4zzlMU4TZusQEBAQEBAQEBAQEBAQEBAQEBAQEBAQEBAQEBAQEBAQEBAQEBAQEBAQED//2Q=="/>
          <p:cNvSpPr>
            <a:spLocks noChangeAspect="1" noChangeArrowheads="1"/>
          </p:cNvSpPr>
          <p:nvPr/>
        </p:nvSpPr>
        <p:spPr bwMode="auto">
          <a:xfrm>
            <a:off x="155575" y="-776288"/>
            <a:ext cx="6477000" cy="161925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53255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76" y="1313018"/>
            <a:ext cx="9138824" cy="5457238"/>
          </a:xfrm>
        </p:spPr>
        <p:txBody>
          <a:bodyPr>
            <a:noAutofit/>
          </a:bodyPr>
          <a:lstStyle/>
          <a:p>
            <a:r>
              <a:rPr lang="en-IE" sz="2400" dirty="0"/>
              <a:t>Assignment with “ </a:t>
            </a:r>
            <a:r>
              <a:rPr lang="en-IE" sz="2400" b="1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&lt;-</a:t>
            </a:r>
            <a:r>
              <a:rPr lang="en-IE" sz="2400" dirty="0"/>
              <a:t> ”                                    </a:t>
            </a:r>
            <a:r>
              <a:rPr lang="en-IE" sz="1400" dirty="0"/>
              <a:t>(“ </a:t>
            </a:r>
            <a:r>
              <a:rPr lang="en-I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IE" sz="1400" dirty="0"/>
              <a:t> “ not recommend, can trigger issues)</a:t>
            </a:r>
          </a:p>
          <a:p>
            <a:endParaRPr lang="en-IE" sz="2000" dirty="0"/>
          </a:p>
          <a:p>
            <a:endParaRPr lang="en-IE" sz="2000" dirty="0"/>
          </a:p>
          <a:p>
            <a:endParaRPr lang="en-IE" sz="2000" dirty="0"/>
          </a:p>
          <a:p>
            <a:r>
              <a:rPr lang="en-IE" sz="2400" dirty="0"/>
              <a:t>Names </a:t>
            </a:r>
          </a:p>
          <a:p>
            <a:pPr lvl="1"/>
            <a:r>
              <a:rPr lang="en-IE" sz="1800" dirty="0"/>
              <a:t>start with letter or “.” </a:t>
            </a:r>
          </a:p>
          <a:p>
            <a:pPr lvl="1"/>
            <a:r>
              <a:rPr lang="en-IE" sz="1800" dirty="0"/>
              <a:t>followed by letters, digits, “.” and/or “_”</a:t>
            </a:r>
          </a:p>
          <a:p>
            <a:endParaRPr lang="en-IE" sz="2000" dirty="0"/>
          </a:p>
          <a:p>
            <a:endParaRPr lang="en-IE" sz="2000" dirty="0"/>
          </a:p>
          <a:p>
            <a:endParaRPr lang="en-IE" sz="2000" dirty="0"/>
          </a:p>
          <a:p>
            <a:r>
              <a:rPr lang="en-IE" sz="2400" dirty="0"/>
              <a:t>Case sensitive </a:t>
            </a:r>
            <a:r>
              <a:rPr lang="en-IE" sz="2400" dirty="0" err="1"/>
              <a:t>my</a:t>
            </a:r>
            <a:r>
              <a:rPr lang="en-IE" sz="2400" b="1" dirty="0" err="1"/>
              <a:t>v</a:t>
            </a:r>
            <a:r>
              <a:rPr lang="en-IE" sz="2400" dirty="0" err="1"/>
              <a:t>ar</a:t>
            </a:r>
            <a:r>
              <a:rPr lang="en-IE" sz="2400" dirty="0"/>
              <a:t> ≠ </a:t>
            </a:r>
            <a:r>
              <a:rPr lang="en-IE" sz="2400" dirty="0" err="1"/>
              <a:t>my</a:t>
            </a:r>
            <a:r>
              <a:rPr lang="en-IE" sz="2400" b="1" dirty="0" err="1"/>
              <a:t>V</a:t>
            </a:r>
            <a:r>
              <a:rPr lang="en-IE" sz="2400" dirty="0" err="1"/>
              <a:t>ar</a:t>
            </a:r>
            <a:endParaRPr lang="en-IE" sz="2400" dirty="0"/>
          </a:p>
          <a:p>
            <a:endParaRPr lang="en-IE" sz="2000" dirty="0"/>
          </a:p>
          <a:p>
            <a:r>
              <a:rPr lang="en-IE" sz="2400" dirty="0"/>
              <a:t>Avoid all other characters (</a:t>
            </a:r>
            <a:r>
              <a:rPr lang="en-I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$%&amp;{[]}@+-</a:t>
            </a:r>
            <a:r>
              <a:rPr lang="en-IE" sz="2400" dirty="0"/>
              <a:t>…),</a:t>
            </a:r>
            <a:r>
              <a:rPr lang="en-IE" sz="2000" dirty="0"/>
              <a:t> they have special meanings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8374" y="1762658"/>
            <a:ext cx="2291254" cy="8759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8374" y="4041637"/>
            <a:ext cx="4089251" cy="962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0" y="1"/>
            <a:ext cx="91440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>
                <a:latin typeface="+mj-lt"/>
                <a:ea typeface="+mj-ea"/>
                <a:cs typeface="+mj-cs"/>
              </a:rPr>
              <a:t>Variable declaration/assignment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048372366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mage result for xkcd programmi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9900" y="264473"/>
            <a:ext cx="6083300" cy="6145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034276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>
            <a:normAutofit/>
          </a:bodyPr>
          <a:lstStyle/>
          <a:p>
            <a:r>
              <a:rPr lang="en-IE" dirty="0"/>
              <a:t>Why you should keep Excel</a:t>
            </a:r>
          </a:p>
        </p:txBody>
      </p:sp>
      <p:pic>
        <p:nvPicPr>
          <p:cNvPr id="6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1005841" y="5782534"/>
            <a:ext cx="52120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E" dirty="0">
                <a:hlinkClick r:id="rId3"/>
              </a:rPr>
              <a:t>https://www.youtube.com/watch?v=OrwBc6PwAcY</a:t>
            </a:r>
            <a:endParaRPr lang="en-IE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l="46865" t="10712" r="15407" b="8622"/>
          <a:stretch/>
        </p:blipFill>
        <p:spPr>
          <a:xfrm>
            <a:off x="840971" y="994172"/>
            <a:ext cx="7139247" cy="4683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3034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408" y="1594131"/>
            <a:ext cx="8376810" cy="4862087"/>
          </a:xfrm>
        </p:spPr>
        <p:txBody>
          <a:bodyPr/>
          <a:lstStyle/>
          <a:p>
            <a:r>
              <a:rPr lang="en-IE" dirty="0"/>
              <a:t>Use the upper arrow to scroll through instructions</a:t>
            </a:r>
          </a:p>
          <a:p>
            <a:endParaRPr lang="en-IE" dirty="0"/>
          </a:p>
          <a:p>
            <a:r>
              <a:rPr lang="en-IE" dirty="0"/>
              <a:t>You can save your session (see menus)</a:t>
            </a:r>
          </a:p>
          <a:p>
            <a:endParaRPr lang="en-IE" dirty="0"/>
          </a:p>
          <a:p>
            <a:r>
              <a:rPr lang="en-IE" dirty="0"/>
              <a:t>You can clear it with ‘</a:t>
            </a:r>
            <a:r>
              <a:rPr lang="en-IE" dirty="0" err="1"/>
              <a:t>Ctrl+l</a:t>
            </a:r>
            <a:r>
              <a:rPr lang="en-IE" dirty="0"/>
              <a:t>’</a:t>
            </a:r>
          </a:p>
          <a:p>
            <a:pPr marL="0" indent="0">
              <a:buNone/>
            </a:pPr>
            <a:endParaRPr lang="en-IE" sz="1600" dirty="0"/>
          </a:p>
          <a:p>
            <a:pPr marL="0" indent="0">
              <a:buNone/>
            </a:pPr>
            <a:endParaRPr lang="en-IE" dirty="0"/>
          </a:p>
          <a:p>
            <a:pPr marL="0" indent="0" algn="ctr">
              <a:buNone/>
            </a:pPr>
            <a:r>
              <a:rPr lang="en-IE" sz="3600" b="1" i="1" u="sng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IT IS A PAIN FOR CODING</a:t>
            </a:r>
          </a:p>
          <a:p>
            <a:pPr marL="0" indent="0" algn="ctr">
              <a:buNone/>
            </a:pPr>
            <a:r>
              <a:rPr lang="en-IE" sz="3600" b="1" i="1" u="sng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PEOLE USE SCRIPTS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0" y="1"/>
            <a:ext cx="9144000" cy="9055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4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More about the console</a:t>
            </a:r>
          </a:p>
        </p:txBody>
      </p:sp>
    </p:spTree>
    <p:extLst>
      <p:ext uri="{BB962C8B-B14F-4D97-AF65-F5344CB8AC3E}">
        <p14:creationId xmlns:p14="http://schemas.microsoft.com/office/powerpoint/2010/main" val="30392628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168130" y="1557552"/>
            <a:ext cx="836933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A script is a file (usually *.R) containing </a:t>
            </a:r>
          </a:p>
          <a:p>
            <a:endParaRPr lang="en-I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/>
              <a:t>a series of instructions (R code, ~ computer program) for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E" dirty="0"/>
              <a:t>data loading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E" dirty="0"/>
              <a:t>data cleaning/manipulation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E" dirty="0"/>
              <a:t>Data analysis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E" dirty="0"/>
              <a:t>Results export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E" dirty="0"/>
              <a:t>…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I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b="1" u="sng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AND comments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IE" dirty="0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0" y="0"/>
            <a:ext cx="9144000" cy="9720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US" sz="4400" dirty="0">
                <a:latin typeface="+mj-lt"/>
                <a:ea typeface="+mj-ea"/>
                <a:cs typeface="+mj-cs"/>
              </a:rPr>
              <a:t>Scripts </a:t>
            </a:r>
            <a:r>
              <a:rPr lang="en-US" sz="2800" dirty="0">
                <a:latin typeface="+mj-lt"/>
                <a:ea typeface="+mj-ea"/>
                <a:cs typeface="+mj-cs"/>
              </a:rPr>
              <a:t>&amp; comments</a:t>
            </a:r>
            <a:endParaRPr kumimoji="0" lang="en-IE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297" y="4511548"/>
            <a:ext cx="6276066" cy="648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" name="Picture 7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3580"/>
          <a:stretch/>
        </p:blipFill>
        <p:spPr bwMode="auto">
          <a:xfrm>
            <a:off x="428297" y="5376834"/>
            <a:ext cx="8361400" cy="97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91815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20776"/>
            <a:ext cx="9144000" cy="2996743"/>
          </a:xfrm>
        </p:spPr>
        <p:txBody>
          <a:bodyPr>
            <a:normAutofit/>
          </a:bodyPr>
          <a:lstStyle/>
          <a:p>
            <a:pPr marL="1143000" indent="-1143000">
              <a:buFont typeface="+mj-lt"/>
              <a:buAutoNum type="arabicPeriod"/>
            </a:pPr>
            <a:r>
              <a:rPr lang="en-IE" dirty="0"/>
              <a:t>GETTING STARTED</a:t>
            </a:r>
            <a:br>
              <a:rPr lang="en-IE" dirty="0"/>
            </a:br>
            <a:endParaRPr lang="en-IE" dirty="0"/>
          </a:p>
        </p:txBody>
      </p:sp>
      <p:pic>
        <p:nvPicPr>
          <p:cNvPr id="6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31520" y="2436410"/>
            <a:ext cx="613479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4000" dirty="0"/>
              <a:t>Coding generalities</a:t>
            </a:r>
            <a:br>
              <a:rPr lang="en-IE" sz="4000" dirty="0"/>
            </a:br>
            <a:r>
              <a:rPr lang="en-IE" sz="4000" dirty="0"/>
              <a:t>R basics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0529043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293542" y="1369330"/>
            <a:ext cx="8850457" cy="548867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IE" sz="3150" dirty="0"/>
              <a:t>Integrated Development Environment </a:t>
            </a:r>
          </a:p>
          <a:p>
            <a:pPr marL="0" indent="0">
              <a:buNone/>
            </a:pPr>
            <a:endParaRPr lang="en-IE" sz="3150" dirty="0"/>
          </a:p>
          <a:p>
            <a:pPr marL="0" indent="0">
              <a:buNone/>
            </a:pPr>
            <a:r>
              <a:rPr lang="en-IE" sz="3150" dirty="0"/>
              <a:t>Make </a:t>
            </a:r>
            <a:r>
              <a:rPr lang="en-IE" sz="2850" dirty="0"/>
              <a:t>R more user friendly and </a:t>
            </a:r>
            <a:r>
              <a:rPr lang="en-IE" sz="2850" b="1" dirty="0"/>
              <a:t>you more productive</a:t>
            </a:r>
          </a:p>
          <a:p>
            <a:pPr lvl="1"/>
            <a:r>
              <a:rPr lang="en-IE" dirty="0"/>
              <a:t>text editor (syntax highlighter, parenthesis checking …), </a:t>
            </a:r>
          </a:p>
          <a:p>
            <a:pPr lvl="1"/>
            <a:r>
              <a:rPr lang="en-IE" dirty="0"/>
              <a:t>R command line completion</a:t>
            </a:r>
          </a:p>
          <a:p>
            <a:pPr lvl="1"/>
            <a:r>
              <a:rPr lang="en-IE" dirty="0"/>
              <a:t>Data visualization tools …</a:t>
            </a:r>
          </a:p>
          <a:p>
            <a:pPr lvl="1"/>
            <a:endParaRPr lang="en-IE" sz="3150" dirty="0"/>
          </a:p>
          <a:p>
            <a:pPr marL="0" indent="0">
              <a:buNone/>
            </a:pPr>
            <a:r>
              <a:rPr lang="en-IE" sz="3150" dirty="0"/>
              <a:t>Most of them are free</a:t>
            </a:r>
          </a:p>
          <a:p>
            <a:pPr lvl="1"/>
            <a:r>
              <a:rPr lang="en-IE" sz="2200" dirty="0" err="1"/>
              <a:t>NppToR</a:t>
            </a:r>
            <a:r>
              <a:rPr lang="en-IE" sz="2200" dirty="0"/>
              <a:t> in Notepad++</a:t>
            </a:r>
          </a:p>
          <a:p>
            <a:pPr lvl="1"/>
            <a:r>
              <a:rPr lang="en-IE" sz="2200" dirty="0" err="1"/>
              <a:t>Tinn</a:t>
            </a:r>
            <a:r>
              <a:rPr lang="en-IE" sz="2200" dirty="0"/>
              <a:t>-R</a:t>
            </a:r>
          </a:p>
          <a:p>
            <a:pPr lvl="1"/>
            <a:r>
              <a:rPr lang="en-IE" sz="2200" dirty="0"/>
              <a:t>JGR</a:t>
            </a:r>
          </a:p>
          <a:p>
            <a:pPr lvl="1"/>
            <a:r>
              <a:rPr lang="en-IE" sz="2200" dirty="0" err="1"/>
              <a:t>Emacs</a:t>
            </a:r>
            <a:r>
              <a:rPr lang="en-IE" sz="2200" dirty="0"/>
              <a:t> (for programming freaks)</a:t>
            </a:r>
          </a:p>
          <a:p>
            <a:pPr lvl="1"/>
            <a:r>
              <a:rPr lang="en-IE" sz="2200" b="1" i="1" dirty="0" err="1">
                <a:solidFill>
                  <a:srgbClr val="0070C0"/>
                </a:solidFill>
              </a:rPr>
              <a:t>Rstudio</a:t>
            </a:r>
            <a:endParaRPr lang="en-IE" sz="2200" b="1" i="1" dirty="0">
              <a:solidFill>
                <a:srgbClr val="0070C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/>
          <a:lstStyle/>
          <a:p>
            <a:r>
              <a:rPr lang="en-IE" dirty="0"/>
              <a:t>Graphical User Interfaces </a:t>
            </a:r>
          </a:p>
        </p:txBody>
      </p:sp>
      <p:sp>
        <p:nvSpPr>
          <p:cNvPr id="4" name="AutoShape 2" descr="data:image/jpeg;base64,/9j/4AAQSkZJRgABAQAAAQABAAD/2wCEAAkGBxASEhUQEhIVFhERGBIWFxcXFRcXFRcXFxkXFhcSGRgYHSggGBolHhUYITEhJSsrLi4vGB8zODMsNygtLisBCgoKDg0OGxAQGy0lICUtLi0uLS0tLTEwLTUtLS0tLS0tLS0tKy0tLS0tLS0tLS0wLS0tLS0tLS0tLS0uLS0tLf/AABEIAIUBewMBEQACEQEDEQH/xAAcAAEAAwEBAQEBAAAAAAAAAAAABAYHBQMBAgj/xABHEAABAwICBQcJBQcCBgMAAAABAAIDBBEFIQYSMUFRBxMiYXGBkRQyUmJyc6GxsiMkQpLBMzRTgqLC0RbSJUOzw/DxFaPi/8QAGgEBAAIDAQAAAAAAAAAAAAAAAAQFAgMGAf/EADYRAAIBAwEDCgUEAgMBAAAAAAABAgMEERIhMXEFEzNBUWGBobHRIjKRwfAUI+HxFVI0QmKS/9oADAMBAAIRAxEAPwDcUAQBAEB51E7I2l8jmsY0Xc5xDWgcSTkAvYxcnhLLPG0trKTifKbTB/M0cUlXMdgYC1nDziLkdYaR1qxp8mVMaqrUV37yPK5jnEdrPBtZjdRm6WCjYdjWME0tuBLyW36x4LPRaU9ycuLwvc81VZdiPQYG92ctfWvPATmJv5YgPmsefS+WnFeGfXJ7pfW2fr/T0P8AGq78fLKi/wBafqJdkf8A5Xse6eP1Pn/wsjc4q+tYfWm55v5ZQfmnPJ/NTi/DHpg80vqbPwa/GqfMPgrGDaHM5iY9QLTqL3m7WpvTg/qvcaqsexknC+Uqkc/mapklJMLXEo6F/btkOtwaFhU5NqJaqbUl3e39nsbmLeJbGXOKVrgHNIc1wuCCCCOII2hV7TTwyQfteAIAgCAIAgCAIAgCAIAgCAIAgCAIAgCAIAgCAIAgCAIAgCAIAgCAIAgCAIAgCAICpaaad09AObH2tSRlGDk2+x0jvwjq2nszU60sJ19u6Pb7GitXjT4mWMkrsYm1p5SIWG5sLRM9VjNhfbebm207FdtUbOGILa/q+L7CDmdd7XsL/hGHwUzObhYGjedrnHi52/5cFV1ak6rzJkqMVFYRO59atJlkc+mkZHPppGRz6aRkc+mkZIGMYdBVM1JmA8HDJ7etrt3ZsO9baVSdJ5izGcVJYZRW1lfg0oEUmtTvJIa4XifxBb+B/W2xPWMlZaKN5H4lt817ojap0Xsew1bQ7TWmxBuq37OoaLuicc+tzD+NvXtG8C4VJdWVS3eXtXb+bidSrxqbt5ZlDNwQBAEAQBAEAQBAEAQBAEAQBAEAQBAEAQBAEAQBAEAQBAEAQBAEAQBAEAQBAUDlI088kBpaYg1Th0nZEQg7Dbe8jMDdtO4G0sLDnf3J/L6/wRbi40bFvMXjY+WQC5dJK7a4kkucc3OJzOZuSuhbUI56kVm2TNWwyBkETYWea0bd7jvceslUlSTqScmT4pRWESufWGkyyOfTSMjn00jI59NIyOfTSMjn00jI59NIyRMVpmVEToX7HbDva4bHDrCzpydOSkjGSUlhmVh0sEt2uLJYXGzmmxa5ptcFXfw1I7dqZBy4PZvNw5O9OG1zeZms2rYM9wlaP+Y0bjxb3jLIc3fWLoPVH5X5Fnb1+cWHvLsq4khAEAQBAEAQBAEAQBAEAQBAEAQBAEAQBAEAQBAEAQBAEAQBAEAQBAEAQFY0/wBKRQU+s2xqJbtiaeO+Qj0W3B6yQN6mWVq7iph7lv8AbxNNerzcc9Z/Pc0rnuc97i57yXOcTclxNy4neSV1SSSwinby8s62ibR5S0n8DXuHbbV/uWm5f7ZspfMXrn1WaSVkc+mkZPnlCaRk+8+mkZHPppGRz6aRk+c+mkZHPppGRz6aRkoulTQKlxH4gx3fa36Kztn+2iLV+Y5tHVSRPbLG4tkjIc1w2gj/AM2b9i2yjGcXGSymYRk4vKP6K0L0kZX0zZhYSN6MrPReNtvVO0dR4grlLu2dCpp6uouKVRVI5O8optCAIAgCAIAgCAIAgCAIAgCAIAgCAIAgCAIAgCAIAgCAIAgCAIAgCA+OIGZ2BAfzjpxpAa6rfMD9k3oRDhG05Otxcbu77bl1tnb8xSUeve+P8FPXq85PPUcFSjSdDAZ9SZp3Ou3x2fEBaq0cwZnTeJFu59QdJvyd/RFlLI+RtUWBuq3V1n6mdzexuM1EunUik6Zuo6W3qLUzRKhfmxziPVkuP1UH9XVW/wBCRzMGen+mKCPzx+eVw+RC8/VVnu9BzMEPI8JGV6e/vG3+q685yv3numn3Hyp0Ro5G3juy+xzHlw8HXFuyy9jd1IvbtPHRg9xSseweakcA/pMd5rxsPUR+F3V881Y0a8aq2b+wi1IOG85RlUjBryfkzJpGSoY5PrzOO4Wb4DP43U+jHEER5vMiAtpiWnk30hNHWN1jaCe0cvAXPQk/lJ28C5Qr+356k8b1tX3XiSLaron3M/oRcqWwQBAVHHuUCkp3GNgM0jbghhAYDwLz+gKn0OT6tRZexd/sRKt5CDwtrKzJypVF+jTRgdb3OPiAFMXJUOuT+hH/AF8v9fMk0fKmb2lpct5ZJn+Vzc/FYz5KX/WX1RlG/wD9o+ZfMDxeKriE8WtqEkdJuqQRtHA9ouFV1qMqU9Et5Np1I1I6ok9ajYEAQBAEAQBAEAQBAEAQBAEBielWOVjKyoYypmaxsjwGiV4AHAAHILo7ahSdGLcVu7Cnr1ZqpJJs13AJHOpadziS50MJJJuSSxpJJ3lUNdJVZJdr9S1pvME32I/GkGNRUcJnlva4a1o85zjsaL9hPYCvaFCVaemJ5Vqxpx1SOJozp3DVy8wY3RSOBLLkOa6wuRcbHWBNrbjmpNxYTox15yjTRu41JacYZbVAJQQBAEB8c4AXOQG0oDiM0gLj0YiW7gXFszhbWBbGW2N29INLg61+jcWUl2+Ftft9fLdjvNSq56vf88zsQTNe1r2EFjwHNI2EEXBHcVHacXhmxNNZRVOVPF/J8PkDTZ9QRC3sfcvP5A7PiQp3JtHnK6zuW328zTcz002YAuoKg+oD6wFAWegq9dtz5w2/57FDnDDNqnklk3Wpo91Fx5Lm2nm92PqVbygsRXEl2ry2Q+U1t61vuY/rkXtkv2/H2Mbl4n4FaESmaSNqJuE4nNSvEkTiM+k2/QeODh+u0LCpRjNYZnCq4vKNWxKFlZRmwymjD2X2hxGsw9xt8VTwbpVODLGSVSHExuOa4V+iryR6+r1G5ecdn+VthDLMXPCKy9imI1HmvT0+EID+i+T7GDVUEMrjeRo5t/HWj6Osesizv5lyd9R5qvKK3b14lzQnrgmWNRDaUjlOx18MTaaMkPnDi8jaIxlYcC4m1+AcrLk63U5Octy9f4IN7WcYqK6ynaF6Imtc5z3FkEZAJbbWc619Rt8hYEEnrHHKwvLzmFhbWyHbW/OvbuRo0Gg+GtFvJwetznuPiXfJVEr6u383oWStaS/6kHEeTmhkB5sPhdxa4uF+trycuyy20+Uq0fm2/nca52VN7thYcBwxtNTx04N+baATa2s45udbddxJ71Er1XVqOb6yRSp83BR7CetRsM/0g5RjE+SGGC7onSMLpHZazCWkhrcyLjiFbUOTdSUpy34ezvK6rfaW1Fbs7y90shcxrjtc1pPaRdVUlhtFgnlHqvD0IAgCAIAgCAIAgCAIDCNLm/fan3r/AJrp7XoY8CiuOllxNm0c/dKf3MH0NXO3HSy4v1Lml0ceCIGm+AOracRscBIx4kbfzSQHNLSd2TjnxAW6zuFQqanuew13NF1YYW/eVfQzQaohqWVE+q1sWsWtDtZznEFo2ZAZk+Cm3d/TnTcIdZGt7ScZqUuo0hU5YhAEAQHlVQCRjozse1zTbbZwsfmvYy0tNHjWVgrbaSrE3OmPWlbqgHoiAjU1HON5dZt8jcM1m3c3pgkmZrpuGnOzz38Pvh79ho0z1Zxt8vX7bO8sOH03NRMivfUa1t7WvYWJtuvwUSctUnLtN8VhJGS8uNdeenpwco43SEbryO1R3jmz4q95Hp4hKfa8fT+yBey2pGaK4IJ9a26HhJijWLZ4TKcEG42rW9oydWGa+3IrS4nuovXJeft5vdj6lV8o/LHiTrJ5kyJyl/vrfcx/XIlh0fj7GN4/3PD3K81TyHqPjhuGZOwDaepGFI16j+60Lecy5iEF3a1lyPHJc/P9yq8dbLqPwU1nqRh0cthbaV0UFkpnLBEnaSbnapEdhhkiSRrNM9IkjFmmenmvT01fkMrjappzsBjlb2kFj/pYqPliG2E+K/PMsLKWxo1ZUhOMp5Uoz5YwnYYWW7nyXHx+KveTWuZfH7IqL5PnfD7ssvJdOw0rox58cjtYb7OsWu7No/lKhcpRaqp9qJVjJOnjsZcVXk0IAgK1jmmlPSymB8crnNDTdoYW5i+94KmUbGdWGtNefsRat3GnLS0/L3MmxSUSzTStBAlkleAdoD3OcAbb81fU1phGL6kl9EU83qk32t+Zo1Nyi0rWNaYp7ta0ebHbIW/iKolybUbbyvP2LNX8Etz8vcsOjukEVY1z42vaGODTrhoN7Xy1XHiolxbyotKTW3sJNGvGqm0jz0j0mhojGJGSO53XtqBptq6t76zh6QXtvayr50tbO0xr3EaOMp7ew9NHdIYqxr3Rte0RkNOuGg5i+Wq4ry4t5UGlJrb2GVGvGqm0jrqObgSgKbByjUji0CKfpFoF2x7zb+J1qxlyZUSbyvP2IMb+nJrY/L3Lkq4nBAcHHdLKWlOo9xfKPwMALh7RJAb2E36lKoWdSrtWxdrI9W6p09j39iK6eUwXypTq8edF/DU/VS/8W8fN5fyRv8gs/L5newLTKlqXCMExynYx9hrdTXAkHsyPUotayqUlneu4kUrunUeNz7zMNK2/fKj3j/mru16GPAq7jpZcTYdHv3Wn9zD9DVz1fpZcX6lzR6OPBH3G8VZSwune1zmtLQQ2xd0iGjaQN/FKNJ1Z6EKtVU46mcrAtMqerl5mOOVriHOu8MAsLei8net9eynRhqbXn7Gmjdxqy0pPy9yyKGSggKxi+nNHASwF0rxkRGAWg9biQPC6m0rCrNZexd5EqXlODxv4HFPKYL/uptx53Pw1P1Un/F/+/L+TT/kP/PmdjCdO6OYhri6FxyHOW1SfbBIHfZR6vJ9WCytvA3U72nN4eziWlQSWEBgXKzPrYnKP4bYWf0B/966jkyOLZPtz64+xVXbzUKeAp5GJMTFi2eEyKNYNmJLjjWDZ4So4lg2Yl65LW2nm9236lV8pfLHiWHJ/zPgdjS3RCWrqBOyRjQI2ss4G9w55vl7SiW11GlHS11ki4tpVJak+o5sXJ7N+Kdg7Gud8yFJfKMeqJH/x8v8AYsGEaKUtKeee7XezPXeQGs9YDYO03solW7qVfhWxdxKpWsKXxPa+8qenulbahvktObxXBkfufY3DG+rfMnfYbtsm0tnB65byNc3KktMdxSmwq1iV7Z5SRramCLLGskz0hysWxMyIcjVmj0vPIxLbEHDc+CQeDo3foVWcrLNBcV9yZZv43wNyXNlmVvTbR41cQLP20VyzdrA21mX3XsCOsdZUyzueZlh7n+ZIt1Q52OVvRmWH1s9JLrxkskb0XNI28WPadyuqlOFaOJbV+biohUnSllbGX/B9P4H2bUNMTvSF3Rnwzb3i3WqqrydOO2G31LKlfweyez0LbTVDJGh8bmuadjmkEHvCgSi4vDWCdGSkso9VielexjQ+mqZTNI6QPIaOi4AZCw2tKl0b2pSjpjgjVbWFSWp5MpxSmEc0sbb6sckrBfbZri0X67BXtOWqEW+tIpai0yaXU2aJTcn9G5jXF013NafPbvF/RVRLlGqm1sLVWNNrrO/gOBQ0bXMiLyHnWOsQTe1srAKLXuJVmnLqJNGjGkmolR5Vh0qbsn+cSsOS90/D7kDlHfHx+xJ5Kx9lP7bfpWvlP5o8DZyf8suJeVWFgfHbEBguHs6cftR/MLqqm5+JzlLfHwN7XKnRlZ06x800QZGbTTXDT6DR5z+3MAdt9ym2Vuqs8y3IiXdd044jvZnmj2Ay1kpa02aOlJIc7XP9Tjn8Vb3FxGjHL8EVlCjKrLC8WaBT6A0DW2cx7z6TpHA+DCB8FUy5QrN7Hjw9yyVjSS27fH2OFpNoII2GalLiGdJ0ZN3ADPWY4Z5bbHPgdylW1/qemp9fcj17LStVP6exSqmV0jjI83c/MnieKsoxUVhECUnJ5ZtmAfutP7mH6Grmq/Sy4v1L+j0ceCOVyhj7jJ7UX/Uat9h068fQ0XvQvw9SmcnDfvo93J+isuUOh8UQbHpfBmrqhLkzzlC0icXGjicQ0ftXDa4kX5q/Cxz43tuINvYWyxzsvD3Ky9uHnm4+Psc7RHQ41I56UlkF7NA859ttidjb5X357Nq3XV7zT0x2v0NVta84tUti9S5f6Iw61uZPbzkl/HWVd+vr5zq8l7E79HRxjHmyl6XaHmlHPREugJAN/OYTsuRtadl+xWNpec78Mtj9SDc2vNfFHd6HR5O9IHNcKOV12O/ZE/hIz5u/okbOFrbxbTf2ya52O/r9zZZV2nzct3V7GiqoLQ/nvlRH/FKnth/6MS6rk7/jQ8fVlTddKytRNUxkYmwsWDZ4TYWLW2Yk2KNYNmJLjjWDZ4XXk1ZaaX2B9SrOUflXEsOT/mlwPbTfHquCpEcMuowxsdbUY7pFzwTdzSdgHgtFtRhOGZLrNl1XnCeIvq7u8i6P6XVImaKmTWhf0SdVjdQnY+7QMuPUb7lsrWsdPwLaa6N5LX8b2Hb5QMEdPCJWFxdDcllzqubvOrs1htvwuOCj2lVQlh9ZKu6TnDK6jNo6dXESmbD4ltTPMkWWNZpnpDlYs0z0hzMWaZkQZmLYj1Ft5H2/8SHVFL/aP1UDlX/j+KJln0ngbuuZLQIDlY1o/TVQ+1Z09ge3J47946jcLfRualL5Xs7DTVt4VfmXiUrFtAZ47uhcJWj8J6L/APDvEdisqXKEJbJrHoV1SxnHbB59TgYbiFRSyF0ZLHA2cwg2Nvwvaf8A2OpS6lOFaOJbfzqItOpOlLMdn51o1bR/GGVUQlaLOGT27dV3DrG8FUNei6U9LLuhWVWGpHTWk3GJ4637xUe+n+ty6Wh0ceC9Dna3zy4v1Nmov2bPZb8gucn8zOgjuR7LEyKByojpU/ZP/wBtW3Jm6Xh9yr5R3x8fsSeTAfZze236Vr5S+aPA2cn/ACy4l2VaWB8dsQGGUDOnH7TPmF1FTc/E5unvXgbouXOkMm06qDJWScIwxg7ANY/1Ocr6yjporv2lHeS1Vn3bC8aC0IipGG3SlvI48b+b/SGqsvamqs+7YWVnDTSXftLCohKCAxTG6UR1EzGizWySADgLmw7guloycqcW+xHPVo6akku013Af3aD3UP0NXP1+llxfqXtHo48EcvT8fcpPai+tq32HTrx9DRe9C/D1KdyeN++D2JP0Vhf9D4ogWPS+DNQnkDWuedjQSewC6pEsvBct4WTEA180mZ+0mfmfWe7b4ldNshHuS9DnNs5d7fqbbS07Y2NjYLNYA0DqAsFzUpOTcn1nRxiopJHqsT08K2mbLG+J3myNc09hFr9qyhNwkpLqMZxUouL6zE2a8Tw4ZPicD/Mw3+YXSvE446n9zncuD719jcY3hwDhsIB8c1zLWHg6NPJhnLHTamI638WKJ/hrM/sC6TkqWbfHY37lZeLFTPcVCFqsGRGToWrWzEnwtWtmJNhYsGzEmxMWtsxLjyeNtLJ7A+pVt/8AKuJY8nfNLgeGnkd6tvumfVIvLP5PH2Mb/pPD3OR5NkpmSvyXXQ3FS9nk7z04x0SfxM/yNnZbrVXdUtL1Lcy5sbjXHQ96K3pdgnk8uuwfYykkcGu2lnZvHeNymWlfXHD3oiXlDm5aluZX5GKcmQiJMxZpnpBmYtiMiDM1ZoyIMzVsRkXfkVpSayaXdHCW973tt8GOVbyvPFGMe1+i/knWS+Js2dc8WQQBAEBTOUXDGFjakAB4cGOPpNINr8SCB4lWXJ9V6nB7iu5QpLSprec7k4mInkj/AAvj1j2scAPg8rdyjHNNPsZp5Pl+4493p/Zoipy3Maxxv3if3s/1uXR0X+3HgvQ5yt0kuL9TX6P9mz2W/ILnp/MzoY7keyxMiicpgzp+yb/tq05N3S8PuVfKO+Pj9iRyafs5h6zPkf8ACx5R+aJnyd8suJc1WlifHbEBidCzpx+0z5hdNN7Gc1T3rwNtXMnSmRaTxkVc9/TJ8bEfNdBbP9mPAoLnppcTStGXA0kFt0cY7wAD8Qqa5X7suLLm2f7UeCOmtBuCAyDSNv3qf3j/AJrobfoo8Dn7jpZcTUsD/doPdRfQFR1uklxfqXlHo48F6HM07H3KTti+tq3WPTLx9DRfdC/D1KloC372PYk/RWF/0PiiBY9N4M0PFGF0MrRtMcgHe0qnpPE0+9FvUWYNdxkWEkNnhcdjZIiewPaV0NXbCS7n6HP0n8cX3r1NnXNnRhAEBiuIEOkkcNjnyOHYXEhdLTWIpdyObqPMm+9myUbC2NjTta1o8AAucm8ybOiisRSM15b8NJZT1Q/A58Tux41mnsBY4fzK45HqYlKHbt+n9kO9j8KkZfCFdMrWT4QtbMWT4QtbMWT4WrWzFnQpoHO81pNuAJ+S1SklvCi3uRb9BYHNlkLmuHQG0Eb+tV17JOKwyx5PjJSeV1HnpjTvdVAhriObYLhpI85+WSxtZJQ2vrMb+MnU2Lq9yB5O4DNpHaCPmpSknuK2UZLejzaXRubIw2ew3H+Ow7O9JJSWGZU6jhJSW8u45qtp7HzZBY8WOH6g+Peqv4qNTgX6cLilx8jOazDJo3ujdG4lptcNcQeBBtsIzVvTrQks5KWdGcZNYOZUMIJBBBG4ixUmLzuNeGtjIEzVsR6iBMFsRkiBMFsRkjWORnDtSmlqCM55LDrZELA/mc8dyouVqmqoodi9f4wWtlHEG+00JVRMPB9ZEHiIvaJHC4aTYkXIy47Cs1CTjqS2GDqRUtLe091gZhAUzT7E2FraZpu7WDn23WBs09Zvfu61ZWFJp84/ArL+ssc2vE8OTuiOvJPua3mx1kkOPhqj8yz5Qn8Kh4mHJ0Pic/AvSqi2MjxyK1ROD/FlPi4kfNdDQf7ceCOcrrFSS72alhUwfDG8bHMYfgMlRVYuM2n2l/SkpQTXYSlrNhUeUSlLo4pPQc5p6g8A38WDxVhyfPEnHt+xXcoxzFS7PucvQKubHM6JxsJg0A+s29h3hx8At99TcoKS6iPYVVGbi+s0JVBcnI0mxZtPC7P7V4IYN9zlrdg2/DepFtRdSfct5Gua6pQ73uMxpGdNntM+YV5N/Cyjh8y4myrmzpTPdPsPLZxMB0ZgLn12i1vDV8CrewqZhp7Cmv6empq7To6B4s3V8lebOBJjvvBzLe0G57+pab6i884vE32FdY5t+BcVXFkQ8WxGOnjMjzs2De525oWylSlUlpRqq1Y0o6pGSzuL3Oe7znlzj2uNz8SugilFJI56UnJts1nBf3eH3UX0hc/W6SXF+p0NHo48F6HO03H3N/bH9bVvsumXj6Gm+6F+HqVTQRv3sew/9FPvui8SvsOm8GaSqUuzI8bw0wTPiIyBu3rYfNPhl2groaNXnIKRztelzc3H8waLozi4qIQSftWAB4339LsO3xG5U1zRdKfd1FzbV1Vh3reddRyScTSrFxBCQD9rIC1g3i+Rf2D52Um1oupPPUt5Fu66pw73u9yh6OYYZ52Mt0WkOfw1W5kd+Q71bXFXm6bZU21LnKiXV1mrqgOgOTpVhAq6Sam3vb0Cdz29Jh7NYDuut9tW5mrGfZ+M11Ya4OJ/PEbCCWuBDmkgg7QRkQetdZlPaijawToVrZidCFa2YsnwrWzEs2imMR0znukDiHhoGqAdhJzuQoN3RlUSwSrSvGk25dZZBpvTehN+Vn+9QHaT7UTv19Psfl7n7bpjTn8Ev5W/7l5+mn3D/IU+x+XuQ8YxZlQGagcNUm+sANtuBK3Uabg3kg3lzCsko52HNkZkpSK8/WDYt5K8kgmJ/nAWuCNjhc93/paq9HnFs3k60ueae3czrO07pR/y5vys/wB6jfo59q/PAsf19Psfl7lDxmsbNPJK0ENe4kA7bddiVa0IuMFFlXWkpzcl1nLmUlGsgTLYjIiNp3yPbGwXfI5rWji5xsB4lZuSinJ7kZxTbwj+hsFw5tNBFTt2RMa2/EjzndpNz3rk61R1Jub6y+hBQiorqJq1mRR9LcFqZJnTBmuwhoGrm5oA2Fu3bc5X2q0tK9OMFFvDKm8t6spuaWUcaPFKuHo87I2251zbufsUl0aU9uE/zuIir1qezLXH+T9SY5WSdHnnm+5tmn+gAorelHbpX5xDuq09mp+H8EjC9F6iYguaY2b3OFndzTmT22Cwq3dOC2bWbKNnUqPbsXf7F/oKNkLGxRizW+J4k8SVUVJuctUi6p0404qMSQsDMpOmOAyGQ1EbS5rgNcAXIIFta28EAeBVnZ3EdOiT4FTe20tXORWe04FFi1RCNWOUtHDIgHfk4GymTo05vMlkhQuKlNYjLBedEaqWSEulLi7XcASLXFmkWy2ZlVV3CMZ4j2FxZTnOnmfadSvo2TRuif5rxbrG8EdYNj3LRTm4SUkSKlNVIuL6zNcVwOanJDmks3PA6JHH1T1FXVK4hUWx7ewoa1vUpPatnafuDHqwAMbM87gMnHxIJSVvS3uIjdVtykdTB9G5p3iap1gzInXJ13+rnm1v/g4iPWuoU46ae/u3Ik0LSdSWuru797OXXYfKJ5C2J+qJXkWjdawebWsNllvhUi6ay1u7e4jzpzVR4i976n2mnqjOgImJ0DJ4zE8ZHYd7TucOtbKVSVOWpGurSjUjpkZ5imATwHNpcwbHtBI7TbNp7fEq4pXMKi37ewo6ttUpPdldq/Ngh0irGjVE7rdYY4+LgSjtaT2uPqFd1lsUvQl0WC1VW8PmLwze9+23BjT/AIstc69KjHEMZ7F9zbTt61eWZ5x2v7fmD86S4U5s5EUTywNjA1WuIyaBtA6l7bVk6eZNZ2nl1RaqYinjC6i8YKCKeEEEERxggixBDQCCFV1ukljtZb0M81HPYvQhaXxOdSva1pcSY8gCT5w3BbLRpVU33+hqvU3RaXd6lb0No5G1Ic6N7RqvzLXAbt5Cm3k4ulhNbyBYwkquWnu7C/KpLk5WP4IypZY9GRvmu/tPEKRQuHSfcR7i3jWXf1Mos+G1dK/W1XNLdj2XLbdo3dR8Faxq0qyxv7mU8qVajLO1d6Pf/VdZa3OC/HUbf5W+Cw/R0s5wZfrq2MZ9DzpcHq6p+uWu6W2SS4HxzPYF7KvSpLC+iPIUK1aWfNl7wTB46Zmq3NzrFzjtcf0A3BVVevKrLLLihQjRjheLOitJvCAx/lT0d5mfyyMfZVB6dtjZd57HDPtDuIV/ybc64c3Let3D+CrvKWmWtbmVCEqwZBZPhK1sxZ0IStbMWTYgtbPCVFEFqaPMk2KILW0Y5JkYAWOkxbEjlkkCDUZrNIyRzJ4ws0jNMhyNstsUe5Icy2I9IExWxGRduSvR7XkNdIOjHdsV97tj5OwC7R1l3BVvKdxiPNLr3ljZUsvW/A1JUhZBAEB8IQANA2BAfUAQBAEB81RttmmRg+oAgCA+Bo4JkYPqAIAgCAID5qjbbNMjB9QBAEAQBAEAQBAfNUbbC6ZGD6gCAIAgIuJ0EdRE+CVutHILEfEEcCDYg7iAs6dSVOSlHejGcFNaWYbj+BS0UxhkzabmN9snt49RGwjceognpqFeNeGpeK7CkrUnTlhnhC5Zs0MnwuWtmLJ0LlrZ4TYnrBoxJcciwaMT2EqxwD8PlXuARpZFmkekKZ6zSMiFM5bEZECZyzR6iZo1o9JWzaguIm2Mj/RHoj1ju8dy1XFxGhDL39SJFCi6ssdXWbXSUzImNijaGsYA1oGwAbAuclJyblLey8jFRWEeyxPQgCAIAgCAIAgCAIAgCAIAgCAIAgCAIAgCAIAgCAIAgCAIAgCAIAgCAIDnY7g0NXEYZRlta4ecx25zTuPz3rdRrSoy1RNdWlGpHTIx/HtH56J+rILsJ6EgHRd1eq71T8RmugoXEK8cx39hS1qMqTw/qRYnrY0aCbE9YNHhLjkWDRiSGSrDB5g9OdXmBg/LpV7gYPGSRZJHpFlkWSR6QpXrNI9J+j2jk1a/o9GEHpSEZD1W+k75b919Vxcworbv7CTQt5VXs3dpreE4ZFTRiGJtmN8XHe5x3kqgq1ZVJapF1TpxhHTEmLWZhAEAQBAEAQBAEAQBAEAQBAEAQBAEAQBAEAQBAEAQBAEAQBAEAQBAEAQBAEB5VVMyRhjkaHMdkWuFwe5ZRk4vMXhnkoqSwyg45yeuF30jrj+E85jqa87ex3irWjyinsq/Ve3t9CtrWD30/p/Pv9SoVEEkLtSVjmO4OBF+scR1hWEZRmsxeSvnCUXiSwfpkqNGB7tlWODw/fPLzAPhlXuBg8Xyr3AFLSyzO1Io3Pd6o2dp2N70nOMFmTwbIU5TeIrJccD0AGT6t19/NMOX8zt/YPEqurco9VL6ljRsOup9C8wwtY0MY0Na0WAAAAHAAbFVttvLLFJJYR+14ehAEAQBAEAQBAEAQBAEAQBAEAQBAEAQBAEAQBAEAQBAEAQBAEAQBAEAQBAEAQBAEB5VNNHI3UkY17TucA4eBWUZSi8xeDyUVJYayV+s0Ion5ta6Mn0HZeDrgdylwv60d+3iRZ2VKW7ZwOXPyfAZsqSB60YcfEOC3x5SfXHzI8uTl1S8v6II0MN7eUf/AFf/ALWz9cv9fP8Ag1/oP/Xl/J0IOT9u19Q4j1Yw35uK1S5RfVHz/o2x5OXXLy/s6tHoXRR5ljpCN8jrj8os0+C0Tvq0uvHA3wsqUerPE70ELGANY1rWjYGgADuCiSk5PLJSSSwj0Xh6EAQBAEAQBAEAQBAEAQBAEAQBAEAQBAEAQBAEAQBAEAQBAEAQBAEAQBAEAQH/2Q=="/>
          <p:cNvSpPr>
            <a:spLocks noChangeAspect="1" noChangeArrowheads="1"/>
          </p:cNvSpPr>
          <p:nvPr/>
        </p:nvSpPr>
        <p:spPr bwMode="auto">
          <a:xfrm>
            <a:off x="116681" y="-188119"/>
            <a:ext cx="6215063" cy="2178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IE" sz="135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401710" y="5629874"/>
            <a:ext cx="2966654" cy="1041070"/>
          </a:xfrm>
          <a:prstGeom prst="rect">
            <a:avLst/>
          </a:prstGeom>
        </p:spPr>
      </p:pic>
      <p:pic>
        <p:nvPicPr>
          <p:cNvPr id="3078" name="Picture 6" descr="https://encrypted-tbn0.gstatic.com/images?q=tbn:ANd9GcS_N-6g-XaaKWvGc56H3RVtqel1HodbALFdbkI0uRCAOesxfJqh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227207" y="3846267"/>
            <a:ext cx="377213" cy="402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s://upload.wikimedia.org/wikipedia/commons/thumb/0/08/EmacsIcon.svg/1024px-EmacsIcon.svg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9888" y="4802504"/>
            <a:ext cx="476525" cy="476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3.bp.blogspot.com/-D2Wagt1Aa1k/UIzHUDp6cpI/AAAAAAAAAIw/iciEjKQbhX8/s80-c/jgr-48x48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6468" y="3846267"/>
            <a:ext cx="533878" cy="533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undernews.fr/wp-content/uploads/2012/02/notepad-team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6551" y="4712859"/>
            <a:ext cx="633712" cy="541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Studio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02954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2179" y="1680215"/>
            <a:ext cx="7886700" cy="501866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IE" dirty="0"/>
              <a:t>Started in 2011</a:t>
            </a:r>
          </a:p>
          <a:p>
            <a:endParaRPr lang="en-IE" dirty="0"/>
          </a:p>
          <a:p>
            <a:pPr marL="0" indent="0">
              <a:buNone/>
            </a:pPr>
            <a:r>
              <a:rPr lang="en-IE" dirty="0"/>
              <a:t>Why chose </a:t>
            </a:r>
            <a:r>
              <a:rPr lang="en-IE" dirty="0" err="1"/>
              <a:t>RStudio</a:t>
            </a:r>
            <a:r>
              <a:rPr lang="en-IE" dirty="0"/>
              <a:t> ? </a:t>
            </a:r>
          </a:p>
          <a:p>
            <a:pPr lvl="1">
              <a:lnSpc>
                <a:spcPct val="150000"/>
              </a:lnSpc>
            </a:pPr>
            <a:r>
              <a:rPr lang="en-IE" sz="2000" dirty="0"/>
              <a:t>Graphical workspace </a:t>
            </a:r>
          </a:p>
          <a:p>
            <a:pPr lvl="1">
              <a:lnSpc>
                <a:spcPct val="150000"/>
              </a:lnSpc>
            </a:pPr>
            <a:r>
              <a:rPr lang="en-IE" sz="2000" dirty="0"/>
              <a:t>cross-platform interface</a:t>
            </a:r>
          </a:p>
          <a:p>
            <a:pPr lvl="1">
              <a:lnSpc>
                <a:spcPct val="150000"/>
              </a:lnSpc>
            </a:pPr>
            <a:r>
              <a:rPr lang="en-IE" sz="2000" dirty="0"/>
              <a:t>tab-completion of filenames, function names and arguments</a:t>
            </a:r>
          </a:p>
          <a:p>
            <a:pPr lvl="1">
              <a:lnSpc>
                <a:spcPct val="150000"/>
              </a:lnSpc>
            </a:pPr>
            <a:r>
              <a:rPr lang="en-IE" sz="2000" dirty="0"/>
              <a:t>seamless </a:t>
            </a:r>
            <a:r>
              <a:rPr lang="en-IE" sz="2000" dirty="0" err="1"/>
              <a:t>Rmarkdown</a:t>
            </a:r>
            <a:r>
              <a:rPr lang="en-IE" sz="2000" dirty="0"/>
              <a:t> and </a:t>
            </a:r>
            <a:r>
              <a:rPr lang="en-IE" sz="2000" dirty="0" err="1"/>
              <a:t>knitr</a:t>
            </a:r>
            <a:r>
              <a:rPr lang="en-IE" sz="2000" dirty="0"/>
              <a:t> integration for reports</a:t>
            </a:r>
          </a:p>
          <a:p>
            <a:pPr lvl="1">
              <a:lnSpc>
                <a:spcPct val="150000"/>
              </a:lnSpc>
            </a:pPr>
            <a:r>
              <a:rPr lang="en-IE" sz="2000" dirty="0"/>
              <a:t>Integrates Shiny for online reports</a:t>
            </a:r>
          </a:p>
          <a:p>
            <a:pPr lvl="1">
              <a:lnSpc>
                <a:spcPct val="150000"/>
              </a:lnSpc>
            </a:pPr>
            <a:r>
              <a:rPr lang="en-IE" sz="2000" dirty="0"/>
              <a:t>User friendly, clear, loads of options, cross language…</a:t>
            </a:r>
          </a:p>
          <a:p>
            <a:pPr lvl="1">
              <a:lnSpc>
                <a:spcPct val="150000"/>
              </a:lnSpc>
            </a:pPr>
            <a:r>
              <a:rPr lang="en-IE" sz="2000" dirty="0"/>
              <a:t>Updated regularly</a:t>
            </a:r>
          </a:p>
          <a:p>
            <a:endParaRPr lang="en-IE" dirty="0"/>
          </a:p>
        </p:txBody>
      </p:sp>
      <p:sp>
        <p:nvSpPr>
          <p:cNvPr id="4" name="AutoShape 2" descr="data:image/jpeg;base64,/9j/4AAQSkZJRgABAQAAAQABAAD/2wCEAAkGBxASEhUQEhIVFhERGBIWFxcXFRcXFRcXFxkXFhcSGRgYHSggGBolHhUYITEhJSsrLi4vGB8zODMsNygtLisBCgoKDg0OGxAQGy0lICUtLi0uLS0tLTEwLTUtLS0tLS0tLS0tKy0tLS0tLS0tLS0wLS0tLS0tLS0tLS0uLS0tLf/AABEIAIUBewMBEQACEQEDEQH/xAAcAAEAAwEBAQEBAAAAAAAAAAAABAYHBQMBAgj/xABHEAABAwICBQcJBQcCBgMAAAABAAIDBBEFIQYSMUFRBxMiYXGBkRQyUmJyc6GxsiMkQpLBMzRTgqLC0RbSJUOzw/DxFaPi/8QAGgEBAAIDAQAAAAAAAAAAAAAAAAQFAgMGAf/EADYRAAIBAwEDCgUEAgMBAAAAAAABAgMEERIhMXEFEzNBUWGBobHRIjKRwfAUI+HxFVI0QmKS/9oADAMBAAIRAxEAPwDcUAQBAEB51E7I2l8jmsY0Xc5xDWgcSTkAvYxcnhLLPG0trKTifKbTB/M0cUlXMdgYC1nDziLkdYaR1qxp8mVMaqrUV37yPK5jnEdrPBtZjdRm6WCjYdjWME0tuBLyW36x4LPRaU9ycuLwvc81VZdiPQYG92ctfWvPATmJv5YgPmsefS+WnFeGfXJ7pfW2fr/T0P8AGq78fLKi/wBafqJdkf8A5Xse6eP1Pn/wsjc4q+tYfWm55v5ZQfmnPJ/NTi/DHpg80vqbPwa/GqfMPgrGDaHM5iY9QLTqL3m7WpvTg/qvcaqsexknC+Uqkc/mapklJMLXEo6F/btkOtwaFhU5NqJaqbUl3e39nsbmLeJbGXOKVrgHNIc1wuCCCCOII2hV7TTwyQfteAIAgCAIAgCAIAgCAIAgCAIAgCAIAgCAIAgCAIAgCAIAgCAIAgCAIAgCAIAgCAICpaaad09AObH2tSRlGDk2+x0jvwjq2nszU60sJ19u6Pb7GitXjT4mWMkrsYm1p5SIWG5sLRM9VjNhfbebm207FdtUbOGILa/q+L7CDmdd7XsL/hGHwUzObhYGjedrnHi52/5cFV1ak6rzJkqMVFYRO59atJlkc+mkZHPppGRz6aRkc+mkZIGMYdBVM1JmA8HDJ7etrt3ZsO9baVSdJ5izGcVJYZRW1lfg0oEUmtTvJIa4XifxBb+B/W2xPWMlZaKN5H4lt817ojap0Xsew1bQ7TWmxBuq37OoaLuicc+tzD+NvXtG8C4VJdWVS3eXtXb+bidSrxqbt5ZlDNwQBAEAQBAEAQBAEAQBAEAQBAEAQBAEAQBAEAQBAEAQBAEAQBAEAQBAEAQBAUDlI088kBpaYg1Th0nZEQg7Dbe8jMDdtO4G0sLDnf3J/L6/wRbi40bFvMXjY+WQC5dJK7a4kkucc3OJzOZuSuhbUI56kVm2TNWwyBkETYWea0bd7jvceslUlSTqScmT4pRWESufWGkyyOfTSMjn00jI59NIyOfTSMjn00jI59NIyRMVpmVEToX7HbDva4bHDrCzpydOSkjGSUlhmVh0sEt2uLJYXGzmmxa5ptcFXfw1I7dqZBy4PZvNw5O9OG1zeZms2rYM9wlaP+Y0bjxb3jLIc3fWLoPVH5X5Fnb1+cWHvLsq4khAEAQBAEAQBAEAQBAEAQBAEAQBAEAQBAEAQBAEAQBAEAQBAEAQBAEAQFY0/wBKRQU+s2xqJbtiaeO+Qj0W3B6yQN6mWVq7iph7lv8AbxNNerzcc9Z/Pc0rnuc97i57yXOcTclxNy4neSV1SSSwinby8s62ibR5S0n8DXuHbbV/uWm5f7ZspfMXrn1WaSVkc+mkZPnlCaRk+8+mkZHPppGRz6aRk+c+mkZHPppGRz6aRkoulTQKlxH4gx3fa36Kztn+2iLV+Y5tHVSRPbLG4tkjIc1w2gj/AM2b9i2yjGcXGSymYRk4vKP6K0L0kZX0zZhYSN6MrPReNtvVO0dR4grlLu2dCpp6uouKVRVI5O8optCAIAgCAIAgCAIAgCAIAgCAIAgCAIAgCAIAgCAIAgCAIAgCAIAgCA+OIGZ2BAfzjpxpAa6rfMD9k3oRDhG05Otxcbu77bl1tnb8xSUeve+P8FPXq85PPUcFSjSdDAZ9SZp3Ou3x2fEBaq0cwZnTeJFu59QdJvyd/RFlLI+RtUWBuq3V1n6mdzexuM1EunUik6Zuo6W3qLUzRKhfmxziPVkuP1UH9XVW/wBCRzMGen+mKCPzx+eVw+RC8/VVnu9BzMEPI8JGV6e/vG3+q685yv3numn3Hyp0Ro5G3juy+xzHlw8HXFuyy9jd1IvbtPHRg9xSseweakcA/pMd5rxsPUR+F3V881Y0a8aq2b+wi1IOG85RlUjBryfkzJpGSoY5PrzOO4Wb4DP43U+jHEER5vMiAtpiWnk30hNHWN1jaCe0cvAXPQk/lJ28C5Qr+356k8b1tX3XiSLaron3M/oRcqWwQBAVHHuUCkp3GNgM0jbghhAYDwLz+gKn0OT6tRZexd/sRKt5CDwtrKzJypVF+jTRgdb3OPiAFMXJUOuT+hH/AF8v9fMk0fKmb2lpct5ZJn+Vzc/FYz5KX/WX1RlG/wD9o+ZfMDxeKriE8WtqEkdJuqQRtHA9ouFV1qMqU9Et5Np1I1I6ok9ajYEAQBAEAQBAEAQBAEAQBAEBielWOVjKyoYypmaxsjwGiV4AHAAHILo7ahSdGLcVu7Cnr1ZqpJJs13AJHOpadziS50MJJJuSSxpJJ3lUNdJVZJdr9S1pvME32I/GkGNRUcJnlva4a1o85zjsaL9hPYCvaFCVaemJ5Vqxpx1SOJozp3DVy8wY3RSOBLLkOa6wuRcbHWBNrbjmpNxYTox15yjTRu41JacYZbVAJQQBAEB8c4AXOQG0oDiM0gLj0YiW7gXFszhbWBbGW2N29INLg61+jcWUl2+Ftft9fLdjvNSq56vf88zsQTNe1r2EFjwHNI2EEXBHcVHacXhmxNNZRVOVPF/J8PkDTZ9QRC3sfcvP5A7PiQp3JtHnK6zuW328zTcz002YAuoKg+oD6wFAWegq9dtz5w2/57FDnDDNqnklk3Wpo91Fx5Lm2nm92PqVbygsRXEl2ry2Q+U1t61vuY/rkXtkv2/H2Mbl4n4FaESmaSNqJuE4nNSvEkTiM+k2/QeODh+u0LCpRjNYZnCq4vKNWxKFlZRmwymjD2X2hxGsw9xt8VTwbpVODLGSVSHExuOa4V+iryR6+r1G5ecdn+VthDLMXPCKy9imI1HmvT0+EID+i+T7GDVUEMrjeRo5t/HWj6Osesizv5lyd9R5qvKK3b14lzQnrgmWNRDaUjlOx18MTaaMkPnDi8jaIxlYcC4m1+AcrLk63U5Octy9f4IN7WcYqK6ynaF6Imtc5z3FkEZAJbbWc619Rt8hYEEnrHHKwvLzmFhbWyHbW/OvbuRo0Gg+GtFvJwetznuPiXfJVEr6u383oWStaS/6kHEeTmhkB5sPhdxa4uF+trycuyy20+Uq0fm2/nca52VN7thYcBwxtNTx04N+baATa2s45udbddxJ71Er1XVqOb6yRSp83BR7CetRsM/0g5RjE+SGGC7onSMLpHZazCWkhrcyLjiFbUOTdSUpy34ezvK6rfaW1Fbs7y90shcxrjtc1pPaRdVUlhtFgnlHqvD0IAgCAIAgCAIAgCAIDCNLm/fan3r/AJrp7XoY8CiuOllxNm0c/dKf3MH0NXO3HSy4v1Lml0ceCIGm+AOracRscBIx4kbfzSQHNLSd2TjnxAW6zuFQqanuew13NF1YYW/eVfQzQaohqWVE+q1sWsWtDtZznEFo2ZAZk+Cm3d/TnTcIdZGt7ScZqUuo0hU5YhAEAQHlVQCRjozse1zTbbZwsfmvYy0tNHjWVgrbaSrE3OmPWlbqgHoiAjU1HON5dZt8jcM1m3c3pgkmZrpuGnOzz38Pvh79ho0z1Zxt8vX7bO8sOH03NRMivfUa1t7WvYWJtuvwUSctUnLtN8VhJGS8uNdeenpwco43SEbryO1R3jmz4q95Hp4hKfa8fT+yBey2pGaK4IJ9a26HhJijWLZ4TKcEG42rW9oydWGa+3IrS4nuovXJeft5vdj6lV8o/LHiTrJ5kyJyl/vrfcx/XIlh0fj7GN4/3PD3K81TyHqPjhuGZOwDaepGFI16j+60Lecy5iEF3a1lyPHJc/P9yq8dbLqPwU1nqRh0cthbaV0UFkpnLBEnaSbnapEdhhkiSRrNM9IkjFmmenmvT01fkMrjappzsBjlb2kFj/pYqPliG2E+K/PMsLKWxo1ZUhOMp5Uoz5YwnYYWW7nyXHx+KveTWuZfH7IqL5PnfD7ssvJdOw0rox58cjtYb7OsWu7No/lKhcpRaqp9qJVjJOnjsZcVXk0IAgK1jmmlPSymB8crnNDTdoYW5i+94KmUbGdWGtNefsRat3GnLS0/L3MmxSUSzTStBAlkleAdoD3OcAbb81fU1phGL6kl9EU83qk32t+Zo1Nyi0rWNaYp7ta0ebHbIW/iKolybUbbyvP2LNX8Etz8vcsOjukEVY1z42vaGODTrhoN7Xy1XHiolxbyotKTW3sJNGvGqm0jz0j0mhojGJGSO53XtqBptq6t76zh6QXtvayr50tbO0xr3EaOMp7ew9NHdIYqxr3Rte0RkNOuGg5i+Wq4ry4t5UGlJrb2GVGvGqm0jrqObgSgKbByjUji0CKfpFoF2x7zb+J1qxlyZUSbyvP2IMb+nJrY/L3Lkq4nBAcHHdLKWlOo9xfKPwMALh7RJAb2E36lKoWdSrtWxdrI9W6p09j39iK6eUwXypTq8edF/DU/VS/8W8fN5fyRv8gs/L5newLTKlqXCMExynYx9hrdTXAkHsyPUotayqUlneu4kUrunUeNz7zMNK2/fKj3j/mru16GPAq7jpZcTYdHv3Wn9zD9DVz1fpZcX6lzR6OPBH3G8VZSwune1zmtLQQ2xd0iGjaQN/FKNJ1Z6EKtVU46mcrAtMqerl5mOOVriHOu8MAsLei8net9eynRhqbXn7Gmjdxqy0pPy9yyKGSggKxi+nNHASwF0rxkRGAWg9biQPC6m0rCrNZexd5EqXlODxv4HFPKYL/uptx53Pw1P1Un/F/+/L+TT/kP/PmdjCdO6OYhri6FxyHOW1SfbBIHfZR6vJ9WCytvA3U72nN4eziWlQSWEBgXKzPrYnKP4bYWf0B/966jkyOLZPtz64+xVXbzUKeAp5GJMTFi2eEyKNYNmJLjjWDZ4So4lg2Yl65LW2nm9236lV8pfLHiWHJ/zPgdjS3RCWrqBOyRjQI2ss4G9w55vl7SiW11GlHS11ki4tpVJak+o5sXJ7N+Kdg7Gud8yFJfKMeqJH/x8v8AYsGEaKUtKeee7XezPXeQGs9YDYO03solW7qVfhWxdxKpWsKXxPa+8qenulbahvktObxXBkfufY3DG+rfMnfYbtsm0tnB65byNc3KktMdxSmwq1iV7Z5SRramCLLGskz0hysWxMyIcjVmj0vPIxLbEHDc+CQeDo3foVWcrLNBcV9yZZv43wNyXNlmVvTbR41cQLP20VyzdrA21mX3XsCOsdZUyzueZlh7n+ZIt1Q52OVvRmWH1s9JLrxkskb0XNI28WPadyuqlOFaOJbV+biohUnSllbGX/B9P4H2bUNMTvSF3Rnwzb3i3WqqrydOO2G31LKlfweyez0LbTVDJGh8bmuadjmkEHvCgSi4vDWCdGSkso9VielexjQ+mqZTNI6QPIaOi4AZCw2tKl0b2pSjpjgjVbWFSWp5MpxSmEc0sbb6sckrBfbZri0X67BXtOWqEW+tIpai0yaXU2aJTcn9G5jXF013NafPbvF/RVRLlGqm1sLVWNNrrO/gOBQ0bXMiLyHnWOsQTe1srAKLXuJVmnLqJNGjGkmolR5Vh0qbsn+cSsOS90/D7kDlHfHx+xJ5Kx9lP7bfpWvlP5o8DZyf8suJeVWFgfHbEBguHs6cftR/MLqqm5+JzlLfHwN7XKnRlZ06x800QZGbTTXDT6DR5z+3MAdt9ym2Vuqs8y3IiXdd044jvZnmj2Ay1kpa02aOlJIc7XP9Tjn8Vb3FxGjHL8EVlCjKrLC8WaBT6A0DW2cx7z6TpHA+DCB8FUy5QrN7Hjw9yyVjSS27fH2OFpNoII2GalLiGdJ0ZN3ADPWY4Z5bbHPgdylW1/qemp9fcj17LStVP6exSqmV0jjI83c/MnieKsoxUVhECUnJ5ZtmAfutP7mH6Grmq/Sy4v1L+j0ceCOVyhj7jJ7UX/Uat9h068fQ0XvQvw9SmcnDfvo93J+isuUOh8UQbHpfBmrqhLkzzlC0icXGjicQ0ftXDa4kX5q/Cxz43tuINvYWyxzsvD3Ky9uHnm4+Psc7RHQ41I56UlkF7NA859ttidjb5X357Nq3XV7zT0x2v0NVta84tUti9S5f6Iw61uZPbzkl/HWVd+vr5zq8l7E79HRxjHmyl6XaHmlHPREugJAN/OYTsuRtadl+xWNpec78Mtj9SDc2vNfFHd6HR5O9IHNcKOV12O/ZE/hIz5u/okbOFrbxbTf2ya52O/r9zZZV2nzct3V7GiqoLQ/nvlRH/FKnth/6MS6rk7/jQ8fVlTddKytRNUxkYmwsWDZ4TYWLW2Yk2KNYNmJLjjWDZ4XXk1ZaaX2B9SrOUflXEsOT/mlwPbTfHquCpEcMuowxsdbUY7pFzwTdzSdgHgtFtRhOGZLrNl1XnCeIvq7u8i6P6XVImaKmTWhf0SdVjdQnY+7QMuPUb7lsrWsdPwLaa6N5LX8b2Hb5QMEdPCJWFxdDcllzqubvOrs1htvwuOCj2lVQlh9ZKu6TnDK6jNo6dXESmbD4ltTPMkWWNZpnpDlYs0z0hzMWaZkQZmLYj1Ft5H2/8SHVFL/aP1UDlX/j+KJln0ngbuuZLQIDlY1o/TVQ+1Z09ge3J47946jcLfRualL5Xs7DTVt4VfmXiUrFtAZ47uhcJWj8J6L/APDvEdisqXKEJbJrHoV1SxnHbB59TgYbiFRSyF0ZLHA2cwg2Nvwvaf8A2OpS6lOFaOJbfzqItOpOlLMdn51o1bR/GGVUQlaLOGT27dV3DrG8FUNei6U9LLuhWVWGpHTWk3GJ4637xUe+n+ty6Wh0ceC9Dna3zy4v1Nmov2bPZb8gucn8zOgjuR7LEyKByojpU/ZP/wBtW3Jm6Xh9yr5R3x8fsSeTAfZze236Vr5S+aPA2cn/ACy4l2VaWB8dsQGGUDOnH7TPmF1FTc/E5unvXgbouXOkMm06qDJWScIwxg7ANY/1Ocr6yjporv2lHeS1Vn3bC8aC0IipGG3SlvI48b+b/SGqsvamqs+7YWVnDTSXftLCohKCAxTG6UR1EzGizWySADgLmw7guloycqcW+xHPVo6akku013Af3aD3UP0NXP1+llxfqXtHo48EcvT8fcpPai+tq32HTrx9DRe9C/D1KdyeN++D2JP0Vhf9D4ogWPS+DNQnkDWuedjQSewC6pEsvBct4WTEA180mZ+0mfmfWe7b4ldNshHuS9DnNs5d7fqbbS07Y2NjYLNYA0DqAsFzUpOTcn1nRxiopJHqsT08K2mbLG+J3myNc09hFr9qyhNwkpLqMZxUouL6zE2a8Tw4ZPicD/Mw3+YXSvE446n9zncuD719jcY3hwDhsIB8c1zLWHg6NPJhnLHTamI638WKJ/hrM/sC6TkqWbfHY37lZeLFTPcVCFqsGRGToWrWzEnwtWtmJNhYsGzEmxMWtsxLjyeNtLJ7A+pVt/8AKuJY8nfNLgeGnkd6tvumfVIvLP5PH2Mb/pPD3OR5NkpmSvyXXQ3FS9nk7z04x0SfxM/yNnZbrVXdUtL1Lcy5sbjXHQ96K3pdgnk8uuwfYykkcGu2lnZvHeNymWlfXHD3oiXlDm5aluZX5GKcmQiJMxZpnpBmYtiMiDM1ZoyIMzVsRkXfkVpSayaXdHCW973tt8GOVbyvPFGMe1+i/knWS+Js2dc8WQQBAEBTOUXDGFjakAB4cGOPpNINr8SCB4lWXJ9V6nB7iu5QpLSprec7k4mInkj/AAvj1j2scAPg8rdyjHNNPsZp5Pl+4493p/Zoipy3Maxxv3if3s/1uXR0X+3HgvQ5yt0kuL9TX6P9mz2W/ILnp/MzoY7keyxMiicpgzp+yb/tq05N3S8PuVfKO+Pj9iRyafs5h6zPkf8ACx5R+aJnyd8suJc1WlifHbEBidCzpx+0z5hdNN7Gc1T3rwNtXMnSmRaTxkVc9/TJ8bEfNdBbP9mPAoLnppcTStGXA0kFt0cY7wAD8Qqa5X7suLLm2f7UeCOmtBuCAyDSNv3qf3j/AJrobfoo8Dn7jpZcTUsD/doPdRfQFR1uklxfqXlHo48F6HM07H3KTti+tq3WPTLx9DRfdC/D1KloC372PYk/RWF/0PiiBY9N4M0PFGF0MrRtMcgHe0qnpPE0+9FvUWYNdxkWEkNnhcdjZIiewPaV0NXbCS7n6HP0n8cX3r1NnXNnRhAEBiuIEOkkcNjnyOHYXEhdLTWIpdyObqPMm+9myUbC2NjTta1o8AAucm8ybOiisRSM15b8NJZT1Q/A58Tux41mnsBY4fzK45HqYlKHbt+n9kO9j8KkZfCFdMrWT4QtbMWT4QtbMWT4WrWzFnQpoHO81pNuAJ+S1SklvCi3uRb9BYHNlkLmuHQG0Eb+tV17JOKwyx5PjJSeV1HnpjTvdVAhriObYLhpI85+WSxtZJQ2vrMb+MnU2Lq9yB5O4DNpHaCPmpSknuK2UZLejzaXRubIw2ew3H+Ow7O9JJSWGZU6jhJSW8u45qtp7HzZBY8WOH6g+Peqv4qNTgX6cLilx8jOazDJo3ujdG4lptcNcQeBBtsIzVvTrQks5KWdGcZNYOZUMIJBBBG4ixUmLzuNeGtjIEzVsR6iBMFsRkiBMFsRkjWORnDtSmlqCM55LDrZELA/mc8dyouVqmqoodi9f4wWtlHEG+00JVRMPB9ZEHiIvaJHC4aTYkXIy47Cs1CTjqS2GDqRUtLe091gZhAUzT7E2FraZpu7WDn23WBs09Zvfu61ZWFJp84/ArL+ssc2vE8OTuiOvJPua3mx1kkOPhqj8yz5Qn8Kh4mHJ0Pic/AvSqi2MjxyK1ROD/FlPi4kfNdDQf7ceCOcrrFSS72alhUwfDG8bHMYfgMlRVYuM2n2l/SkpQTXYSlrNhUeUSlLo4pPQc5p6g8A38WDxVhyfPEnHt+xXcoxzFS7PucvQKubHM6JxsJg0A+s29h3hx8At99TcoKS6iPYVVGbi+s0JVBcnI0mxZtPC7P7V4IYN9zlrdg2/DepFtRdSfct5Gua6pQ73uMxpGdNntM+YV5N/Cyjh8y4myrmzpTPdPsPLZxMB0ZgLn12i1vDV8CrewqZhp7Cmv6empq7To6B4s3V8lebOBJjvvBzLe0G57+pab6i884vE32FdY5t+BcVXFkQ8WxGOnjMjzs2De525oWylSlUlpRqq1Y0o6pGSzuL3Oe7znlzj2uNz8SugilFJI56UnJts1nBf3eH3UX0hc/W6SXF+p0NHo48F6HO03H3N/bH9bVvsumXj6Gm+6F+HqVTQRv3sew/9FPvui8SvsOm8GaSqUuzI8bw0wTPiIyBu3rYfNPhl2groaNXnIKRztelzc3H8waLozi4qIQSftWAB4339LsO3xG5U1zRdKfd1FzbV1Vh3reddRyScTSrFxBCQD9rIC1g3i+Rf2D52Um1oupPPUt5Fu66pw73u9yh6OYYZ52Mt0WkOfw1W5kd+Q71bXFXm6bZU21LnKiXV1mrqgOgOTpVhAq6Sam3vb0Cdz29Jh7NYDuut9tW5mrGfZ+M11Ya4OJ/PEbCCWuBDmkgg7QRkQetdZlPaijawToVrZidCFa2YsnwrWzEs2imMR0znukDiHhoGqAdhJzuQoN3RlUSwSrSvGk25dZZBpvTehN+Vn+9QHaT7UTv19Psfl7n7bpjTn8Ev5W/7l5+mn3D/IU+x+XuQ8YxZlQGagcNUm+sANtuBK3Uabg3kg3lzCsko52HNkZkpSK8/WDYt5K8kgmJ/nAWuCNjhc93/paq9HnFs3k60ueae3czrO07pR/y5vys/wB6jfo59q/PAsf19Psfl7lDxmsbNPJK0ENe4kA7bddiVa0IuMFFlXWkpzcl1nLmUlGsgTLYjIiNp3yPbGwXfI5rWji5xsB4lZuSinJ7kZxTbwj+hsFw5tNBFTt2RMa2/EjzndpNz3rk61R1Jub6y+hBQiorqJq1mRR9LcFqZJnTBmuwhoGrm5oA2Fu3bc5X2q0tK9OMFFvDKm8t6spuaWUcaPFKuHo87I2251zbufsUl0aU9uE/zuIir1qezLXH+T9SY5WSdHnnm+5tmn+gAorelHbpX5xDuq09mp+H8EjC9F6iYguaY2b3OFndzTmT22Cwq3dOC2bWbKNnUqPbsXf7F/oKNkLGxRizW+J4k8SVUVJuctUi6p0404qMSQsDMpOmOAyGQ1EbS5rgNcAXIIFta28EAeBVnZ3EdOiT4FTe20tXORWe04FFi1RCNWOUtHDIgHfk4GymTo05vMlkhQuKlNYjLBedEaqWSEulLi7XcASLXFmkWy2ZlVV3CMZ4j2FxZTnOnmfadSvo2TRuif5rxbrG8EdYNj3LRTm4SUkSKlNVIuL6zNcVwOanJDmks3PA6JHH1T1FXVK4hUWx7ewoa1vUpPatnafuDHqwAMbM87gMnHxIJSVvS3uIjdVtykdTB9G5p3iap1gzInXJ13+rnm1v/g4iPWuoU46ae/u3Ik0LSdSWuru797OXXYfKJ5C2J+qJXkWjdawebWsNllvhUi6ay1u7e4jzpzVR4i976n2mnqjOgImJ0DJ4zE8ZHYd7TucOtbKVSVOWpGurSjUjpkZ5imATwHNpcwbHtBI7TbNp7fEq4pXMKi37ewo6ttUpPdldq/Ngh0irGjVE7rdYY4+LgSjtaT2uPqFd1lsUvQl0WC1VW8PmLwze9+23BjT/AIstc69KjHEMZ7F9zbTt61eWZ5x2v7fmD86S4U5s5EUTywNjA1WuIyaBtA6l7bVk6eZNZ2nl1RaqYinjC6i8YKCKeEEEERxggixBDQCCFV1ukljtZb0M81HPYvQhaXxOdSva1pcSY8gCT5w3BbLRpVU33+hqvU3RaXd6lb0No5G1Ic6N7RqvzLXAbt5Cm3k4ulhNbyBYwkquWnu7C/KpLk5WP4IypZY9GRvmu/tPEKRQuHSfcR7i3jWXf1Mos+G1dK/W1XNLdj2XLbdo3dR8Faxq0qyxv7mU8qVajLO1d6Pf/VdZa3OC/HUbf5W+Cw/R0s5wZfrq2MZ9DzpcHq6p+uWu6W2SS4HxzPYF7KvSpLC+iPIUK1aWfNl7wTB46Zmq3NzrFzjtcf0A3BVVevKrLLLihQjRjheLOitJvCAx/lT0d5mfyyMfZVB6dtjZd57HDPtDuIV/ybc64c3Let3D+CrvKWmWtbmVCEqwZBZPhK1sxZ0IStbMWTYgtbPCVFEFqaPMk2KILW0Y5JkYAWOkxbEjlkkCDUZrNIyRzJ4ws0jNMhyNstsUe5Icy2I9IExWxGRduSvR7XkNdIOjHdsV97tj5OwC7R1l3BVvKdxiPNLr3ljZUsvW/A1JUhZBAEB8IQANA2BAfUAQBAEB81RttmmRg+oAgCA+Bo4JkYPqAIAgCAID5qjbbNMjB9QBAEAQBAEAQBAfNUbbC6ZGD6gCAIAgIuJ0EdRE+CVutHILEfEEcCDYg7iAs6dSVOSlHejGcFNaWYbj+BS0UxhkzabmN9snt49RGwjceognpqFeNeGpeK7CkrUnTlhnhC5Zs0MnwuWtmLJ0LlrZ4TYnrBoxJcciwaMT2EqxwD8PlXuARpZFmkekKZ6zSMiFM5bEZECZyzR6iZo1o9JWzaguIm2Mj/RHoj1ju8dy1XFxGhDL39SJFCi6ssdXWbXSUzImNijaGsYA1oGwAbAuclJyblLey8jFRWEeyxPQgCAIAgCAIAgCAIAgCAIAgCAIAgCAIAgCAIAgCAIAgCAIAgCAIAgCAIDnY7g0NXEYZRlta4ecx25zTuPz3rdRrSoy1RNdWlGpHTIx/HtH56J+rILsJ6EgHRd1eq71T8RmugoXEK8cx39hS1qMqTw/qRYnrY0aCbE9YNHhLjkWDRiSGSrDB5g9OdXmBg/LpV7gYPGSRZJHpFlkWSR6QpXrNI9J+j2jk1a/o9GEHpSEZD1W+k75b919Vxcworbv7CTQt5VXs3dpreE4ZFTRiGJtmN8XHe5x3kqgq1ZVJapF1TpxhHTEmLWZhAEAQBAEAQBAEAQBAEAQBAEAQBAEAQBAEAQBAEAQBAEAQBAEAQBAEAQBAEB5VVMyRhjkaHMdkWuFwe5ZRk4vMXhnkoqSwyg45yeuF30jrj+E85jqa87ex3irWjyinsq/Ve3t9CtrWD30/p/Pv9SoVEEkLtSVjmO4OBF+scR1hWEZRmsxeSvnCUXiSwfpkqNGB7tlWODw/fPLzAPhlXuBg8Xyr3AFLSyzO1Io3Pd6o2dp2N70nOMFmTwbIU5TeIrJccD0AGT6t19/NMOX8zt/YPEqurco9VL6ljRsOup9C8wwtY0MY0Na0WAAAAHAAbFVttvLLFJJYR+14ehAEAQBAEAQBAEAQBAEAQBAEAQBAEAQBAEAQBAEAQBAEAQBAEAQBAEAQBAEAQBAEB5VNNHI3UkY17TucA4eBWUZSi8xeDyUVJYayV+s0Ion5ta6Mn0HZeDrgdylwv60d+3iRZ2VKW7ZwOXPyfAZsqSB60YcfEOC3x5SfXHzI8uTl1S8v6II0MN7eUf/AFf/ALWz9cv9fP8Ag1/oP/Xl/J0IOT9u19Q4j1Yw35uK1S5RfVHz/o2x5OXXLy/s6tHoXRR5ljpCN8jrj8os0+C0Tvq0uvHA3wsqUerPE70ELGANY1rWjYGgADuCiSk5PLJSSSwj0Xh6EAQBAEAQBAEAQBAEAQBAEAQBAEAQBAEAQBAEAQBAEAQBAEAQBAEAQBAEAQH/2Q=="/>
          <p:cNvSpPr>
            <a:spLocks noChangeAspect="1" noChangeArrowheads="1"/>
          </p:cNvSpPr>
          <p:nvPr/>
        </p:nvSpPr>
        <p:spPr bwMode="auto">
          <a:xfrm>
            <a:off x="116681" y="-188119"/>
            <a:ext cx="6215063" cy="2178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IE" sz="135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52179" y="262163"/>
            <a:ext cx="2192335" cy="769342"/>
          </a:xfrm>
          <a:prstGeom prst="rect">
            <a:avLst/>
          </a:prstGeom>
        </p:spPr>
      </p:pic>
      <p:pic>
        <p:nvPicPr>
          <p:cNvPr id="7" name="Picture 2" descr="RStudi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32085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/>
              <a:t>Exercises 1.2-2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330200" y="1825624"/>
            <a:ext cx="8402490" cy="476567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IE" dirty="0"/>
              <a:t>Install </a:t>
            </a:r>
            <a:r>
              <a:rPr lang="en-IE" dirty="0" err="1"/>
              <a:t>Rstudio</a:t>
            </a:r>
            <a:endParaRPr lang="en-IE" dirty="0"/>
          </a:p>
          <a:p>
            <a:pPr marL="514350" indent="-514350">
              <a:buFont typeface="+mj-lt"/>
              <a:buAutoNum type="arabicPeriod"/>
            </a:pPr>
            <a:endParaRPr lang="en-IE" sz="2000" dirty="0"/>
          </a:p>
          <a:p>
            <a:pPr marL="514350" indent="-514350">
              <a:buFont typeface="+mj-lt"/>
              <a:buAutoNum type="arabicPeriod"/>
            </a:pPr>
            <a:endParaRPr lang="en-IE" sz="2000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Open it, go through the menus, panels … </a:t>
            </a:r>
          </a:p>
          <a:p>
            <a:pPr marL="514350" indent="-514350">
              <a:buFont typeface="+mj-lt"/>
              <a:buAutoNum type="arabicPeriod"/>
            </a:pPr>
            <a:endParaRPr lang="en-IE" sz="2000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Perform a few basic math operations in console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endParaRPr lang="en-IE" dirty="0"/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1897242" y="2254434"/>
            <a:ext cx="302709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dirty="0"/>
              <a:t>Google + </a:t>
            </a:r>
            <a:r>
              <a:rPr lang="en-US" dirty="0" err="1"/>
              <a:t>Rstudio</a:t>
            </a:r>
            <a:r>
              <a:rPr lang="en-US" dirty="0"/>
              <a:t> + download</a:t>
            </a:r>
          </a:p>
        </p:txBody>
      </p:sp>
    </p:spTree>
    <p:extLst>
      <p:ext uri="{BB962C8B-B14F-4D97-AF65-F5344CB8AC3E}">
        <p14:creationId xmlns:p14="http://schemas.microsoft.com/office/powerpoint/2010/main" val="40901138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/>
              <a:t>Exercises 1.2-3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330200" y="1825624"/>
            <a:ext cx="8402490" cy="476567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IE" dirty="0"/>
              <a:t>Create a script and save it in your own folder </a:t>
            </a:r>
          </a:p>
          <a:p>
            <a:pPr marL="971550" lvl="1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Create variables 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Compute following equation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Store result</a:t>
            </a:r>
          </a:p>
          <a:p>
            <a:pPr marL="457200" lvl="1" indent="0" algn="ctr">
              <a:buNone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endParaRPr lang="en-IE" dirty="0"/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516678" y="4671981"/>
            <a:ext cx="3428999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IE" sz="2800" dirty="0"/>
              <a:t>Y = a*(b + c) + d / 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911927" y="3241963"/>
            <a:ext cx="463850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2400" dirty="0"/>
              <a:t>a = 2.3, b = 3.5, c = -2, d = 2, e= .011</a:t>
            </a:r>
          </a:p>
          <a:p>
            <a:pPr algn="ctr"/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6211401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89203"/>
          </a:xfrm>
        </p:spPr>
        <p:txBody>
          <a:bodyPr/>
          <a:lstStyle/>
          <a:p>
            <a:r>
              <a:rPr lang="en-IE" dirty="0"/>
              <a:t>Good coding practices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7394" y="1717459"/>
            <a:ext cx="7886700" cy="4351338"/>
          </a:xfrm>
        </p:spPr>
        <p:txBody>
          <a:bodyPr>
            <a:normAutofit fontScale="92500" lnSpcReduction="10000"/>
          </a:bodyPr>
          <a:lstStyle/>
          <a:p>
            <a:r>
              <a:rPr lang="en-IE" dirty="0"/>
              <a:t>Use one instruction per line</a:t>
            </a:r>
          </a:p>
          <a:p>
            <a:endParaRPr lang="en-IE" dirty="0"/>
          </a:p>
          <a:p>
            <a:r>
              <a:rPr lang="en-IE" dirty="0"/>
              <a:t>Use meaningful names</a:t>
            </a:r>
          </a:p>
          <a:p>
            <a:endParaRPr lang="en-IE" dirty="0"/>
          </a:p>
          <a:p>
            <a:r>
              <a:rPr lang="en-IE" dirty="0"/>
              <a:t>Comment our code</a:t>
            </a:r>
          </a:p>
          <a:p>
            <a:pPr lvl="1"/>
            <a:r>
              <a:rPr lang="en-IE" dirty="0"/>
              <a:t>Use # in front of comments</a:t>
            </a:r>
          </a:p>
          <a:p>
            <a:pPr lvl="1"/>
            <a:r>
              <a:rPr lang="en-IE" dirty="0"/>
              <a:t>Be descriptive</a:t>
            </a:r>
          </a:p>
          <a:p>
            <a:endParaRPr lang="en-IE" dirty="0"/>
          </a:p>
          <a:p>
            <a:r>
              <a:rPr lang="en-IE" dirty="0"/>
              <a:t>Indent it too ! </a:t>
            </a:r>
          </a:p>
          <a:p>
            <a:pPr marL="0" indent="0">
              <a:buNone/>
            </a:pPr>
            <a:r>
              <a:rPr lang="en-IE" sz="1500" dirty="0"/>
              <a:t>(Ctrl + I in </a:t>
            </a:r>
            <a:r>
              <a:rPr lang="en-IE" sz="1500" dirty="0" err="1"/>
              <a:t>RStudio</a:t>
            </a:r>
            <a:r>
              <a:rPr lang="en-IE" sz="1500" dirty="0"/>
              <a:t>)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https://pbs.twimg.com/media/CFcybnrWgAER4U8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1806970"/>
            <a:ext cx="3461619" cy="3194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793929" y="4980939"/>
            <a:ext cx="2230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Or my own code later</a:t>
            </a:r>
          </a:p>
        </p:txBody>
      </p:sp>
    </p:spTree>
    <p:extLst>
      <p:ext uri="{BB962C8B-B14F-4D97-AF65-F5344CB8AC3E}">
        <p14:creationId xmlns:p14="http://schemas.microsoft.com/office/powerpoint/2010/main" val="30125558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3236" y="1191491"/>
            <a:ext cx="8007621" cy="5037302"/>
          </a:xfrm>
        </p:spPr>
        <p:txBody>
          <a:bodyPr/>
          <a:lstStyle/>
          <a:p>
            <a:pPr marL="0" indent="0">
              <a:buNone/>
            </a:pPr>
            <a:r>
              <a:rPr lang="en-IE" sz="2400" dirty="0"/>
              <a:t> </a:t>
            </a:r>
            <a:r>
              <a:rPr lang="en-IE" dirty="0"/>
              <a:t>A function fulfils a task (returns a value, print, plot, …)</a:t>
            </a:r>
          </a:p>
          <a:p>
            <a:pPr marL="0" indent="0">
              <a:buNone/>
            </a:pPr>
            <a:endParaRPr lang="en-IE" sz="2000" dirty="0"/>
          </a:p>
          <a:p>
            <a:pPr marL="457200" lvl="1" indent="0">
              <a:buNone/>
            </a:pPr>
            <a:r>
              <a:rPr lang="en-IE" sz="2000" b="1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IE" sz="2000" b="1" dirty="0" err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function_name</a:t>
            </a:r>
            <a:r>
              <a:rPr lang="en-IE" sz="2000" b="1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&gt;(&lt;arg_name1&gt; = &lt;argument1&gt; ,</a:t>
            </a:r>
            <a:br>
              <a:rPr lang="en-IE" sz="2000" b="1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IE" sz="2000" b="1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&lt;arg_name2&gt; = &lt;argument2&gt; ,</a:t>
            </a:r>
            <a:br>
              <a:rPr lang="en-IE" sz="2000" b="1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IE" sz="2000" b="1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...)</a:t>
            </a:r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marL="457200" lvl="1" indent="0">
              <a:buNone/>
            </a:pPr>
            <a:br>
              <a:rPr lang="en-IE" dirty="0"/>
            </a:br>
            <a:endParaRPr lang="en-IE" dirty="0"/>
          </a:p>
          <a:p>
            <a:pPr marL="457200" lvl="1" indent="0">
              <a:buNone/>
            </a:pPr>
            <a:r>
              <a:rPr lang="en-IE" dirty="0"/>
              <a:t>Arguments’ names can be ignored… with caution!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Left Brace 4"/>
          <p:cNvSpPr/>
          <p:nvPr/>
        </p:nvSpPr>
        <p:spPr>
          <a:xfrm rot="-5400000">
            <a:off x="5187050" y="769169"/>
            <a:ext cx="257731" cy="4316614"/>
          </a:xfrm>
          <a:prstGeom prst="leftBrace">
            <a:avLst>
              <a:gd name="adj1" fmla="val 0"/>
              <a:gd name="adj2" fmla="val 50000"/>
            </a:avLst>
          </a:prstGeom>
          <a:noFill/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6" name="TextBox 5"/>
          <p:cNvSpPr txBox="1"/>
          <p:nvPr/>
        </p:nvSpPr>
        <p:spPr>
          <a:xfrm>
            <a:off x="3839751" y="3152259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dirty="0">
                <a:solidFill>
                  <a:srgbClr val="C00000"/>
                </a:solidFill>
              </a:rPr>
              <a:t>Named arguments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349214" y="5290755"/>
            <a:ext cx="10081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4000" dirty="0">
                <a:solidFill>
                  <a:srgbClr val="C00000"/>
                </a:solidFill>
              </a:rPr>
              <a:t>≠</a:t>
            </a: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0" y="0"/>
            <a:ext cx="9144000" cy="8593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4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Functions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142" y="3753671"/>
            <a:ext cx="4224872" cy="41002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999" y="5482358"/>
            <a:ext cx="4076316" cy="32484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6811" y="5397521"/>
            <a:ext cx="2444454" cy="409685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892300" y="6017134"/>
            <a:ext cx="5359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2400" b="1" i="1" u="sng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If several arguments, not recommended</a:t>
            </a:r>
          </a:p>
        </p:txBody>
      </p:sp>
    </p:spTree>
    <p:extLst>
      <p:ext uri="{BB962C8B-B14F-4D97-AF65-F5344CB8AC3E}">
        <p14:creationId xmlns:p14="http://schemas.microsoft.com/office/powerpoint/2010/main" val="25959203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3595" y="1634981"/>
            <a:ext cx="8376810" cy="330531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IE" dirty="0"/>
              <a:t>The result of a function can be stored in a variable</a:t>
            </a:r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r>
              <a:rPr lang="en-IE" dirty="0"/>
              <a:t>You can look at some details of a function</a:t>
            </a:r>
          </a:p>
          <a:p>
            <a:pPr marL="0" indent="0">
              <a:buNone/>
            </a:pPr>
            <a:r>
              <a:rPr lang="fr-FR" dirty="0"/>
              <a:t>	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0" y="0"/>
            <a:ext cx="9144000" cy="8715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4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Functions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412" y="2509804"/>
            <a:ext cx="6369897" cy="792195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C0FADCA4-A20D-40B1-ADAC-70F008B1C9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5433" y="4614804"/>
            <a:ext cx="4478938" cy="1525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9903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 16">
            <a:extLst>
              <a:ext uri="{FF2B5EF4-FFF2-40B4-BE49-F238E27FC236}">
                <a16:creationId xmlns:a16="http://schemas.microsoft.com/office/drawing/2014/main" id="{96BA657B-31E9-4968-A5F2-FC8B4DDC29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4741" y="4796637"/>
            <a:ext cx="5964908" cy="493988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6BFEC59D-E2A9-4749-94F1-A597B0667C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6165" y="2245586"/>
            <a:ext cx="6019995" cy="514068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4368" y="1081270"/>
            <a:ext cx="8376810" cy="3305319"/>
          </a:xfrm>
        </p:spPr>
        <p:txBody>
          <a:bodyPr/>
          <a:lstStyle/>
          <a:p>
            <a:pPr marL="0" indent="0">
              <a:buNone/>
            </a:pPr>
            <a:r>
              <a:rPr lang="en-IE" dirty="0"/>
              <a:t>You can nest or chain functions</a:t>
            </a:r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/>
              <a:t>B</a:t>
            </a:r>
            <a:r>
              <a:rPr lang="en-IE" dirty="0" err="1"/>
              <a:t>ut</a:t>
            </a:r>
            <a:r>
              <a:rPr lang="en-IE" dirty="0"/>
              <a:t> now you can also chain them </a:t>
            </a:r>
            <a:r>
              <a:rPr lang="en-IE" sz="2000" dirty="0"/>
              <a:t>(from base R or packages)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0" y="0"/>
            <a:ext cx="9144000" cy="8715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4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Functions</a:t>
            </a:r>
          </a:p>
        </p:txBody>
      </p:sp>
      <p:sp>
        <p:nvSpPr>
          <p:cNvPr id="10" name="Right Brace 9"/>
          <p:cNvSpPr/>
          <p:nvPr/>
        </p:nvSpPr>
        <p:spPr>
          <a:xfrm rot="16200000">
            <a:off x="4967464" y="43381"/>
            <a:ext cx="320040" cy="419995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1" name="TextBox 10"/>
          <p:cNvSpPr txBox="1"/>
          <p:nvPr/>
        </p:nvSpPr>
        <p:spPr>
          <a:xfrm>
            <a:off x="3681755" y="1575666"/>
            <a:ext cx="2651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dirty="0"/>
              <a:t>1</a:t>
            </a:r>
            <a:r>
              <a:rPr lang="en-IE" baseline="30000" dirty="0"/>
              <a:t>st</a:t>
            </a:r>
            <a:r>
              <a:rPr lang="en-IE" dirty="0"/>
              <a:t> function</a:t>
            </a:r>
          </a:p>
        </p:txBody>
      </p:sp>
      <p:sp>
        <p:nvSpPr>
          <p:cNvPr id="12" name="Right Brace 9">
            <a:extLst>
              <a:ext uri="{FF2B5EF4-FFF2-40B4-BE49-F238E27FC236}">
                <a16:creationId xmlns:a16="http://schemas.microsoft.com/office/drawing/2014/main" id="{2FA876FE-FD06-4DCC-879A-CEF4DC4C506E}"/>
              </a:ext>
            </a:extLst>
          </p:cNvPr>
          <p:cNvSpPr/>
          <p:nvPr/>
        </p:nvSpPr>
        <p:spPr>
          <a:xfrm rot="16200000">
            <a:off x="3206741" y="2845782"/>
            <a:ext cx="288114" cy="378926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3" name="TextBox 10">
            <a:extLst>
              <a:ext uri="{FF2B5EF4-FFF2-40B4-BE49-F238E27FC236}">
                <a16:creationId xmlns:a16="http://schemas.microsoft.com/office/drawing/2014/main" id="{45C7453B-531C-4D36-8CCA-CBAF90F4A15A}"/>
              </a:ext>
            </a:extLst>
          </p:cNvPr>
          <p:cNvSpPr txBox="1"/>
          <p:nvPr/>
        </p:nvSpPr>
        <p:spPr>
          <a:xfrm>
            <a:off x="2103222" y="4200506"/>
            <a:ext cx="2495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dirty="0"/>
              <a:t>1</a:t>
            </a:r>
            <a:r>
              <a:rPr lang="en-IE" baseline="30000" dirty="0"/>
              <a:t>st</a:t>
            </a:r>
            <a:r>
              <a:rPr lang="en-IE" dirty="0"/>
              <a:t> function</a:t>
            </a:r>
          </a:p>
        </p:txBody>
      </p: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AE71BEF1-8BDF-4203-973C-55F46967EAEB}"/>
              </a:ext>
            </a:extLst>
          </p:cNvPr>
          <p:cNvCxnSpPr>
            <a:cxnSpLocks/>
          </p:cNvCxnSpPr>
          <p:nvPr/>
        </p:nvCxnSpPr>
        <p:spPr>
          <a:xfrm flipV="1">
            <a:off x="5504157" y="5176513"/>
            <a:ext cx="0" cy="5848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47E48C1D-921E-4956-B8A8-5C27DF876696}"/>
              </a:ext>
            </a:extLst>
          </p:cNvPr>
          <p:cNvCxnSpPr>
            <a:cxnSpLocks/>
          </p:cNvCxnSpPr>
          <p:nvPr/>
        </p:nvCxnSpPr>
        <p:spPr>
          <a:xfrm>
            <a:off x="6997084" y="4571734"/>
            <a:ext cx="0" cy="3086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10">
            <a:extLst>
              <a:ext uri="{FF2B5EF4-FFF2-40B4-BE49-F238E27FC236}">
                <a16:creationId xmlns:a16="http://schemas.microsoft.com/office/drawing/2014/main" id="{481F57C6-87F0-46A6-B978-322B2B074758}"/>
              </a:ext>
            </a:extLst>
          </p:cNvPr>
          <p:cNvSpPr txBox="1"/>
          <p:nvPr/>
        </p:nvSpPr>
        <p:spPr>
          <a:xfrm>
            <a:off x="5344359" y="4208607"/>
            <a:ext cx="3142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dirty="0"/>
              <a:t>Value returned by 1</a:t>
            </a:r>
            <a:r>
              <a:rPr lang="en-IE" baseline="30000" dirty="0"/>
              <a:t>st</a:t>
            </a:r>
            <a:r>
              <a:rPr lang="en-IE" dirty="0"/>
              <a:t> function</a:t>
            </a:r>
          </a:p>
        </p:txBody>
      </p:sp>
      <p:sp>
        <p:nvSpPr>
          <p:cNvPr id="23" name="TextBox 10">
            <a:extLst>
              <a:ext uri="{FF2B5EF4-FFF2-40B4-BE49-F238E27FC236}">
                <a16:creationId xmlns:a16="http://schemas.microsoft.com/office/drawing/2014/main" id="{EA2E5D78-0082-4A34-A632-C1CADAB07FE0}"/>
              </a:ext>
            </a:extLst>
          </p:cNvPr>
          <p:cNvSpPr txBox="1"/>
          <p:nvPr/>
        </p:nvSpPr>
        <p:spPr>
          <a:xfrm>
            <a:off x="4227195" y="5771871"/>
            <a:ext cx="2495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dirty="0"/>
              <a:t>Forward pipe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36FD212E-DC32-4A76-9870-53AB28085A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4426" y="6426880"/>
            <a:ext cx="2800741" cy="257211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CBEC85C1-6890-40BE-8F44-7E46F7B0616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17411"/>
          <a:stretch/>
        </p:blipFill>
        <p:spPr>
          <a:xfrm>
            <a:off x="3221408" y="3727361"/>
            <a:ext cx="2753930" cy="257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0421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2"/>
          <p:cNvSpPr txBox="1">
            <a:spLocks noGrp="1" noChangeArrowheads="1"/>
          </p:cNvSpPr>
          <p:nvPr>
            <p:ph idx="1"/>
          </p:nvPr>
        </p:nvSpPr>
        <p:spPr bwMode="auto">
          <a:xfrm>
            <a:off x="145473" y="1381839"/>
            <a:ext cx="8853054" cy="41303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IE" altLang="en-US" sz="2400" dirty="0"/>
              <a:t>Help on a specific function, e.g. </a:t>
            </a:r>
            <a:r>
              <a:rPr lang="en-IE" altLang="en-US" sz="2400" dirty="0">
                <a:solidFill>
                  <a:schemeClr val="accent6">
                    <a:lumMod val="75000"/>
                  </a:schemeClr>
                </a:solidFill>
              </a:rPr>
              <a:t>rep(…)</a:t>
            </a:r>
          </a:p>
          <a:p>
            <a:pPr lvl="1">
              <a:spcBef>
                <a:spcPct val="50000"/>
              </a:spcBef>
            </a:pPr>
            <a:endParaRPr lang="en-IE" altLang="en-US" sz="2000" dirty="0">
              <a:solidFill>
                <a:srgbClr val="FF3300"/>
              </a:solidFill>
            </a:endParaRPr>
          </a:p>
          <a:p>
            <a:pPr lvl="1">
              <a:spcBef>
                <a:spcPct val="50000"/>
              </a:spcBef>
            </a:pPr>
            <a:endParaRPr lang="en-IE" altLang="en-US" sz="2000" dirty="0">
              <a:solidFill>
                <a:srgbClr val="FF3300"/>
              </a:solidFill>
            </a:endParaRPr>
          </a:p>
          <a:p>
            <a:pPr lvl="1">
              <a:spcBef>
                <a:spcPct val="50000"/>
              </a:spcBef>
            </a:pPr>
            <a:endParaRPr lang="en-IE" altLang="en-US" sz="2000" dirty="0">
              <a:solidFill>
                <a:srgbClr val="FF3300"/>
              </a:solidFill>
            </a:endParaRPr>
          </a:p>
          <a:p>
            <a:pPr lvl="1">
              <a:spcBef>
                <a:spcPct val="50000"/>
              </a:spcBef>
            </a:pPr>
            <a:endParaRPr lang="en-IE" altLang="en-US" sz="1200" dirty="0">
              <a:solidFill>
                <a:srgbClr val="FF3300"/>
              </a:solidFill>
            </a:endParaRPr>
          </a:p>
          <a:p>
            <a:pPr>
              <a:spcBef>
                <a:spcPct val="50000"/>
              </a:spcBef>
            </a:pPr>
            <a:r>
              <a:rPr lang="en-IE" altLang="en-US" sz="2400" dirty="0"/>
              <a:t>Search by keyword in all the functions documentations</a:t>
            </a:r>
          </a:p>
          <a:p>
            <a:pPr lvl="1">
              <a:spcBef>
                <a:spcPct val="50000"/>
              </a:spcBef>
            </a:pPr>
            <a:endParaRPr lang="en-IE" altLang="en-US" sz="2000" dirty="0">
              <a:solidFill>
                <a:srgbClr val="FF3300"/>
              </a:solidFill>
            </a:endParaRPr>
          </a:p>
          <a:p>
            <a:pPr lvl="1">
              <a:spcBef>
                <a:spcPct val="50000"/>
              </a:spcBef>
            </a:pPr>
            <a:endParaRPr lang="en-IE" altLang="en-US" sz="2000" dirty="0">
              <a:solidFill>
                <a:srgbClr val="FF3300"/>
              </a:solidFill>
            </a:endParaRPr>
          </a:p>
          <a:p>
            <a:pPr lvl="1">
              <a:spcBef>
                <a:spcPct val="50000"/>
              </a:spcBef>
            </a:pPr>
            <a:endParaRPr lang="en-IE" altLang="en-US" sz="1200" dirty="0">
              <a:solidFill>
                <a:srgbClr val="FF3300"/>
              </a:solidFill>
            </a:endParaRPr>
          </a:p>
          <a:p>
            <a:pPr>
              <a:spcBef>
                <a:spcPct val="50000"/>
              </a:spcBef>
            </a:pPr>
            <a:r>
              <a:rPr lang="en-IE" altLang="en-US" sz="2400" dirty="0"/>
              <a:t>HTML browser, with a search tool:</a:t>
            </a:r>
            <a:endParaRPr lang="en-US" altLang="en-US" sz="2400" dirty="0"/>
          </a:p>
        </p:txBody>
      </p:sp>
      <p:pic>
        <p:nvPicPr>
          <p:cNvPr id="6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ight Arrow 6"/>
          <p:cNvSpPr/>
          <p:nvPr/>
        </p:nvSpPr>
        <p:spPr>
          <a:xfrm>
            <a:off x="4018067" y="2475890"/>
            <a:ext cx="774086" cy="144016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8" name="TextBox 7"/>
          <p:cNvSpPr txBox="1"/>
          <p:nvPr/>
        </p:nvSpPr>
        <p:spPr>
          <a:xfrm>
            <a:off x="5094151" y="1926499"/>
            <a:ext cx="2160240" cy="120032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>
                <a:solidFill>
                  <a:srgbClr val="C00000"/>
                </a:solidFill>
              </a:rPr>
              <a:t>Parameters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>
                <a:solidFill>
                  <a:srgbClr val="C00000"/>
                </a:solidFill>
              </a:rPr>
              <a:t>Returned value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>
                <a:solidFill>
                  <a:srgbClr val="C00000"/>
                </a:solidFill>
              </a:rPr>
              <a:t>Examples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>
                <a:solidFill>
                  <a:srgbClr val="C00000"/>
                </a:solidFill>
              </a:rPr>
              <a:t>…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546" y="2148698"/>
            <a:ext cx="2582758" cy="7559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7747" y="3893687"/>
            <a:ext cx="5652880" cy="714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4040" y="5512200"/>
            <a:ext cx="2133126" cy="4444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0" y="0"/>
            <a:ext cx="9144000" cy="9321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4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Built</a:t>
            </a:r>
            <a:r>
              <a:rPr kumimoji="0" lang="en-IE" sz="4400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in help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068764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/>
              <a:t>Exercises 1.2-4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330200" y="1825624"/>
            <a:ext cx="8402490" cy="4765675"/>
          </a:xfrm>
        </p:spPr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IE" dirty="0"/>
              <a:t>Create a vector using </a:t>
            </a:r>
            <a:r>
              <a:rPr lang="en-IE" dirty="0" err="1"/>
              <a:t>runif</a:t>
            </a:r>
            <a:r>
              <a:rPr lang="en-IE" dirty="0"/>
              <a:t>()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Compute its mean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Compute its standard deviation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Look for function generating samples from a normal distribution. (topic search)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Repeat steps 1 – 3 with the Normal distribution.</a:t>
            </a:r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43352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6070" y="540327"/>
            <a:ext cx="7886700" cy="4786919"/>
          </a:xfrm>
        </p:spPr>
        <p:txBody>
          <a:bodyPr>
            <a:normAutofit/>
          </a:bodyPr>
          <a:lstStyle/>
          <a:p>
            <a:r>
              <a:rPr lang="en-IE" sz="5400" dirty="0"/>
              <a:t>1.1 Coding generalities</a:t>
            </a:r>
            <a:br>
              <a:rPr lang="en-IE" sz="5400" dirty="0"/>
            </a:br>
            <a:r>
              <a:rPr lang="en-IE" sz="2700" dirty="0"/>
              <a:t>What is a code</a:t>
            </a:r>
            <a:br>
              <a:rPr lang="en-IE" sz="2700" dirty="0"/>
            </a:br>
            <a:r>
              <a:rPr lang="en-IE" sz="2700" dirty="0" err="1"/>
              <a:t>Code</a:t>
            </a:r>
            <a:r>
              <a:rPr lang="en-IE" sz="2700" dirty="0"/>
              <a:t> Vs clicks</a:t>
            </a:r>
            <a:br>
              <a:rPr lang="en-IE" sz="2700" dirty="0"/>
            </a:br>
            <a:r>
              <a:rPr lang="en-IE" sz="2700" dirty="0"/>
              <a:t>Common base elements</a:t>
            </a:r>
            <a:br>
              <a:rPr lang="en-IE" sz="2700" dirty="0"/>
            </a:br>
            <a:r>
              <a:rPr lang="en-IE" sz="2700" dirty="0"/>
              <a:t>Languages</a:t>
            </a:r>
            <a:br>
              <a:rPr lang="en-IE" sz="2700" dirty="0"/>
            </a:br>
            <a:br>
              <a:rPr lang="en-IE" sz="5400" dirty="0"/>
            </a:br>
            <a:endParaRPr lang="en-IE" sz="5400" dirty="0"/>
          </a:p>
        </p:txBody>
      </p:sp>
    </p:spTree>
    <p:extLst>
      <p:ext uri="{BB962C8B-B14F-4D97-AF65-F5344CB8AC3E}">
        <p14:creationId xmlns:p14="http://schemas.microsoft.com/office/powerpoint/2010/main" val="11099258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20777"/>
            <a:ext cx="9144000" cy="2333192"/>
          </a:xfrm>
        </p:spPr>
        <p:txBody>
          <a:bodyPr/>
          <a:lstStyle/>
          <a:p>
            <a:pPr algn="just"/>
            <a:r>
              <a:rPr lang="en-IE" dirty="0"/>
              <a:t>2. R language basic structure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628650" y="3280210"/>
            <a:ext cx="7886700" cy="1500187"/>
          </a:xfrm>
        </p:spPr>
        <p:txBody>
          <a:bodyPr/>
          <a:lstStyle/>
          <a:p>
            <a:r>
              <a:rPr lang="en-IE" dirty="0"/>
              <a:t>This section will tell you about the basic elements the R language relies upon</a:t>
            </a:r>
          </a:p>
        </p:txBody>
      </p:sp>
      <p:pic>
        <p:nvPicPr>
          <p:cNvPr id="6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60246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2532307"/>
              </p:ext>
            </p:extLst>
          </p:nvPr>
        </p:nvGraphicFramePr>
        <p:xfrm>
          <a:off x="471096" y="1230752"/>
          <a:ext cx="8174131" cy="539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101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85420">
                <a:tc rowSpan="2">
                  <a:txBody>
                    <a:bodyPr/>
                    <a:lstStyle/>
                    <a:p>
                      <a:r>
                        <a:rPr lang="en-IE" dirty="0"/>
                        <a:t>#</a:t>
                      </a:r>
                      <a:r>
                        <a:rPr lang="en-IE" baseline="0" dirty="0"/>
                        <a:t> d</a:t>
                      </a:r>
                      <a:r>
                        <a:rPr lang="en-IE" dirty="0"/>
                        <a:t>imensions</a:t>
                      </a:r>
                    </a:p>
                  </a:txBody>
                  <a:tcPr anchor="b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E" dirty="0"/>
                        <a:t>                         </a:t>
                      </a:r>
                      <a:r>
                        <a:rPr lang="en-IE" baseline="0" dirty="0"/>
                        <a:t>  </a:t>
                      </a:r>
                      <a:r>
                        <a:rPr lang="en-IE" dirty="0"/>
                        <a:t>Type of data</a:t>
                      </a: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5420">
                <a:tc v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IE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Homogeneous</a:t>
                      </a: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IE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Heterogeneous</a:t>
                      </a: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>
                    <a:lnT w="571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vector</a:t>
                      </a:r>
                    </a:p>
                    <a:p>
                      <a:endParaRPr lang="en-IE" dirty="0"/>
                    </a:p>
                    <a:p>
                      <a:endParaRPr lang="en-IE" dirty="0"/>
                    </a:p>
                  </a:txBody>
                  <a:tcPr>
                    <a:lnT w="571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List</a:t>
                      </a:r>
                    </a:p>
                    <a:p>
                      <a:endParaRPr lang="en-IE" dirty="0"/>
                    </a:p>
                    <a:p>
                      <a:endParaRPr lang="en-IE" dirty="0"/>
                    </a:p>
                    <a:p>
                      <a:endParaRPr lang="en-IE" dirty="0"/>
                    </a:p>
                    <a:p>
                      <a:endParaRPr lang="en-IE" dirty="0"/>
                    </a:p>
                  </a:txBody>
                  <a:tcPr>
                    <a:lnT w="571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matrix</a:t>
                      </a:r>
                    </a:p>
                    <a:p>
                      <a:endParaRPr lang="en-IE" dirty="0"/>
                    </a:p>
                    <a:p>
                      <a:endParaRPr lang="en-IE" dirty="0"/>
                    </a:p>
                    <a:p>
                      <a:endParaRPr lang="en-IE" dirty="0"/>
                    </a:p>
                    <a:p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 err="1"/>
                        <a:t>data.frame</a:t>
                      </a:r>
                      <a:r>
                        <a:rPr lang="en-IE" dirty="0"/>
                        <a:t> (~ excel tables)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array</a:t>
                      </a:r>
                    </a:p>
                    <a:p>
                      <a:endParaRPr lang="en-IE" dirty="0"/>
                    </a:p>
                    <a:p>
                      <a:endParaRPr lang="en-IE" dirty="0"/>
                    </a:p>
                    <a:p>
                      <a:endParaRPr lang="en-IE" dirty="0"/>
                    </a:p>
                    <a:p>
                      <a:endParaRPr lang="en-IE" dirty="0"/>
                    </a:p>
                    <a:p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9934" y="2349940"/>
            <a:ext cx="1300163" cy="426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9934" y="3794934"/>
            <a:ext cx="1286828" cy="10401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9934" y="5255087"/>
            <a:ext cx="1546860" cy="1280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9734" y="2349940"/>
            <a:ext cx="3627120" cy="9467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9733" y="3794934"/>
            <a:ext cx="1300163" cy="1033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2" descr="RStudio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US" sz="4400" dirty="0">
                <a:latin typeface="+mj-lt"/>
                <a:ea typeface="+mj-ea"/>
                <a:cs typeface="+mj-cs"/>
              </a:rPr>
              <a:t>2.1.1 Data types</a:t>
            </a:r>
          </a:p>
        </p:txBody>
      </p:sp>
    </p:spTree>
    <p:extLst>
      <p:ext uri="{BB962C8B-B14F-4D97-AF65-F5344CB8AC3E}">
        <p14:creationId xmlns:p14="http://schemas.microsoft.com/office/powerpoint/2010/main" val="6282690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471096" y="1230752"/>
          <a:ext cx="8174131" cy="539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101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85420">
                <a:tc rowSpan="2">
                  <a:txBody>
                    <a:bodyPr/>
                    <a:lstStyle/>
                    <a:p>
                      <a:r>
                        <a:rPr lang="en-IE" dirty="0"/>
                        <a:t>#</a:t>
                      </a:r>
                      <a:r>
                        <a:rPr lang="en-IE" baseline="0" dirty="0"/>
                        <a:t> d</a:t>
                      </a:r>
                      <a:r>
                        <a:rPr lang="en-IE" dirty="0"/>
                        <a:t>imensions</a:t>
                      </a:r>
                    </a:p>
                  </a:txBody>
                  <a:tcPr anchor="b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E" dirty="0"/>
                        <a:t>                         </a:t>
                      </a:r>
                      <a:r>
                        <a:rPr lang="en-IE" baseline="0" dirty="0"/>
                        <a:t>  </a:t>
                      </a:r>
                      <a:r>
                        <a:rPr lang="en-IE" dirty="0"/>
                        <a:t>Type of data</a:t>
                      </a: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5420">
                <a:tc v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IE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Homogeneous</a:t>
                      </a: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IE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Heterogeneous</a:t>
                      </a: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>
                    <a:lnT w="571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vector</a:t>
                      </a:r>
                    </a:p>
                    <a:p>
                      <a:endParaRPr lang="en-IE" dirty="0"/>
                    </a:p>
                    <a:p>
                      <a:endParaRPr lang="en-IE" dirty="0"/>
                    </a:p>
                  </a:txBody>
                  <a:tcPr>
                    <a:lnT w="571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List</a:t>
                      </a:r>
                    </a:p>
                    <a:p>
                      <a:endParaRPr lang="en-IE" dirty="0"/>
                    </a:p>
                    <a:p>
                      <a:endParaRPr lang="en-IE" dirty="0"/>
                    </a:p>
                    <a:p>
                      <a:endParaRPr lang="en-IE" dirty="0"/>
                    </a:p>
                    <a:p>
                      <a:endParaRPr lang="en-IE" dirty="0"/>
                    </a:p>
                  </a:txBody>
                  <a:tcPr>
                    <a:lnT w="571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matrix</a:t>
                      </a:r>
                    </a:p>
                    <a:p>
                      <a:endParaRPr lang="en-IE" dirty="0"/>
                    </a:p>
                    <a:p>
                      <a:endParaRPr lang="en-IE" dirty="0"/>
                    </a:p>
                    <a:p>
                      <a:endParaRPr lang="en-IE" dirty="0"/>
                    </a:p>
                    <a:p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 err="1"/>
                        <a:t>data.frame</a:t>
                      </a:r>
                      <a:r>
                        <a:rPr lang="en-IE" dirty="0"/>
                        <a:t> (tables)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array</a:t>
                      </a:r>
                    </a:p>
                    <a:p>
                      <a:endParaRPr lang="en-IE" dirty="0"/>
                    </a:p>
                    <a:p>
                      <a:endParaRPr lang="en-IE" dirty="0"/>
                    </a:p>
                    <a:p>
                      <a:endParaRPr lang="en-IE" dirty="0"/>
                    </a:p>
                    <a:p>
                      <a:endParaRPr lang="en-IE" dirty="0"/>
                    </a:p>
                    <a:p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9934" y="2349940"/>
            <a:ext cx="1300163" cy="426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9934" y="3794934"/>
            <a:ext cx="1286828" cy="10401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9934" y="5255087"/>
            <a:ext cx="1546860" cy="1280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9734" y="2349940"/>
            <a:ext cx="3627120" cy="9467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9733" y="3794934"/>
            <a:ext cx="1300163" cy="1033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2" descr="RStudio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US" sz="4400" dirty="0">
                <a:latin typeface="+mj-lt"/>
                <a:ea typeface="+mj-ea"/>
                <a:cs typeface="+mj-cs"/>
              </a:rPr>
              <a:t>2.1.1 Where vectors fit in ?</a:t>
            </a:r>
          </a:p>
        </p:txBody>
      </p:sp>
    </p:spTree>
    <p:extLst>
      <p:ext uri="{BB962C8B-B14F-4D97-AF65-F5344CB8AC3E}">
        <p14:creationId xmlns:p14="http://schemas.microsoft.com/office/powerpoint/2010/main" val="34982949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503960" y="2567675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en-IE" dirty="0"/>
              <a:t>2.1 V</a:t>
            </a:r>
            <a:r>
              <a:rPr lang="en-IE" b="1" dirty="0"/>
              <a:t>ectors: the base data type</a:t>
            </a:r>
            <a:br>
              <a:rPr lang="en-IE" dirty="0"/>
            </a:br>
            <a:r>
              <a:rPr lang="en-IE" dirty="0"/>
              <a:t>structure and manipulation</a:t>
            </a:r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62951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2361" y="1334365"/>
            <a:ext cx="8376816" cy="4564729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10000"/>
              </a:lnSpc>
            </a:pPr>
            <a:r>
              <a:rPr lang="en-IE" sz="3000" b="1" dirty="0"/>
              <a:t>Base data type in R</a:t>
            </a:r>
            <a:endParaRPr lang="en-IE" sz="3000" dirty="0"/>
          </a:p>
          <a:p>
            <a:pPr>
              <a:lnSpc>
                <a:spcPct val="110000"/>
              </a:lnSpc>
            </a:pPr>
            <a:r>
              <a:rPr lang="en-IE" sz="3000" dirty="0"/>
              <a:t>Created using concatenate </a:t>
            </a:r>
            <a:r>
              <a:rPr lang="en-IE" sz="3000" b="1" dirty="0">
                <a:solidFill>
                  <a:schemeClr val="accent6">
                    <a:lumMod val="75000"/>
                  </a:schemeClr>
                </a:solidFill>
              </a:rPr>
              <a:t>c(…)</a:t>
            </a:r>
          </a:p>
          <a:p>
            <a:pPr>
              <a:lnSpc>
                <a:spcPct val="110000"/>
              </a:lnSpc>
            </a:pPr>
            <a:r>
              <a:rPr lang="en-IE" sz="3000" dirty="0"/>
              <a:t>Vector have </a:t>
            </a:r>
          </a:p>
          <a:p>
            <a:pPr lvl="1">
              <a:lnSpc>
                <a:spcPct val="110000"/>
              </a:lnSpc>
            </a:pPr>
            <a:r>
              <a:rPr lang="en-IE" sz="2000" dirty="0"/>
              <a:t>a type</a:t>
            </a:r>
          </a:p>
          <a:p>
            <a:pPr lvl="1">
              <a:lnSpc>
                <a:spcPct val="110000"/>
              </a:lnSpc>
            </a:pPr>
            <a:r>
              <a:rPr lang="en-IE" sz="2000" dirty="0"/>
              <a:t>a length</a:t>
            </a:r>
          </a:p>
          <a:p>
            <a:pPr lvl="1">
              <a:lnSpc>
                <a:spcPct val="110000"/>
              </a:lnSpc>
            </a:pPr>
            <a:r>
              <a:rPr lang="en-IE" sz="2000" dirty="0">
                <a:solidFill>
                  <a:schemeClr val="bg2">
                    <a:lumMod val="90000"/>
                  </a:schemeClr>
                </a:solidFill>
              </a:rPr>
              <a:t>an attribute (optional metadata)</a:t>
            </a:r>
          </a:p>
          <a:p>
            <a:pPr>
              <a:lnSpc>
                <a:spcPct val="110000"/>
              </a:lnSpc>
            </a:pPr>
            <a:r>
              <a:rPr lang="en-IE" sz="3000" dirty="0"/>
              <a:t>Even a variable with one element is a vector…</a:t>
            </a:r>
          </a:p>
          <a:p>
            <a:pPr>
              <a:lnSpc>
                <a:spcPct val="110000"/>
              </a:lnSpc>
            </a:pPr>
            <a:r>
              <a:rPr lang="en-IE" sz="3000" dirty="0">
                <a:solidFill>
                  <a:schemeClr val="bg1">
                    <a:lumMod val="75000"/>
                  </a:schemeClr>
                </a:solidFill>
              </a:rPr>
              <a:t>Notice the </a:t>
            </a:r>
            <a:r>
              <a:rPr lang="en-IE" sz="30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[1], </a:t>
            </a:r>
            <a:r>
              <a:rPr lang="en-IE" sz="3000" dirty="0">
                <a:solidFill>
                  <a:schemeClr val="bg1">
                    <a:lumMod val="75000"/>
                  </a:schemeClr>
                </a:solidFill>
              </a:rPr>
              <a:t>pos. of 1</a:t>
            </a:r>
            <a:r>
              <a:rPr lang="en-IE" sz="3000" baseline="30000" dirty="0">
                <a:solidFill>
                  <a:schemeClr val="bg1">
                    <a:lumMod val="75000"/>
                  </a:schemeClr>
                </a:solidFill>
              </a:rPr>
              <a:t>st</a:t>
            </a:r>
            <a:r>
              <a:rPr lang="en-IE" sz="3000" dirty="0">
                <a:solidFill>
                  <a:schemeClr val="bg1">
                    <a:lumMod val="75000"/>
                  </a:schemeClr>
                </a:solidFill>
              </a:rPr>
              <a:t> element on the line</a:t>
            </a:r>
            <a:br>
              <a:rPr lang="en-IE" sz="2600" dirty="0">
                <a:solidFill>
                  <a:schemeClr val="bg2">
                    <a:lumMod val="90000"/>
                  </a:schemeClr>
                </a:solidFill>
              </a:rPr>
            </a:br>
            <a:br>
              <a:rPr lang="en-IE" sz="2100" dirty="0"/>
            </a:br>
            <a:r>
              <a:rPr lang="en-IE" sz="3000" dirty="0"/>
              <a:t>               </a:t>
            </a:r>
          </a:p>
          <a:p>
            <a:pPr lvl="1">
              <a:lnSpc>
                <a:spcPct val="110000"/>
              </a:lnSpc>
            </a:pPr>
            <a:endParaRPr lang="en-IE" sz="2600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3367" y="1508702"/>
            <a:ext cx="1934899" cy="6536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0" y="0"/>
            <a:ext cx="9144000" cy="1112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>
                <a:latin typeface="+mj-lt"/>
                <a:ea typeface="+mj-ea"/>
                <a:cs typeface="+mj-cs"/>
              </a:rPr>
              <a:t>2.1.1 Vector</a:t>
            </a:r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1C8EBBD6-B82A-44D9-9E63-8C6A45D0F9C1}"/>
              </a:ext>
            </a:extLst>
          </p:cNvPr>
          <p:cNvGrpSpPr/>
          <p:nvPr/>
        </p:nvGrpSpPr>
        <p:grpSpPr>
          <a:xfrm>
            <a:off x="7021218" y="2801199"/>
            <a:ext cx="1300163" cy="919162"/>
            <a:chOff x="6811590" y="3056102"/>
            <a:chExt cx="1300163" cy="919162"/>
          </a:xfrm>
        </p:grpSpPr>
        <p:sp>
          <p:nvSpPr>
            <p:cNvPr id="7" name="Right Brace 6"/>
            <p:cNvSpPr/>
            <p:nvPr/>
          </p:nvSpPr>
          <p:spPr>
            <a:xfrm rot="5400000">
              <a:off x="7382236" y="2983519"/>
              <a:ext cx="77907" cy="1159619"/>
            </a:xfrm>
            <a:prstGeom prst="rightBrace">
              <a:avLst/>
            </a:prstGeom>
            <a:ln w="254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811590" y="3667487"/>
              <a:ext cx="12192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E" sz="1400" b="1" dirty="0">
                  <a:solidFill>
                    <a:srgbClr val="C00000"/>
                  </a:solidFill>
                </a:rPr>
                <a:t>length</a:t>
              </a:r>
              <a:endParaRPr lang="en-IE" sz="1200" b="1" dirty="0">
                <a:solidFill>
                  <a:srgbClr val="C00000"/>
                </a:solidFill>
              </a:endParaRPr>
            </a:p>
          </p:txBody>
        </p:sp>
        <p:pic>
          <p:nvPicPr>
            <p:cNvPr id="9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11590" y="3056102"/>
              <a:ext cx="1300163" cy="4267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3551607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8605" y="1290794"/>
            <a:ext cx="8486789" cy="5087193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fr-FR" sz="4600" dirty="0"/>
              <a:t>Physical </a:t>
            </a:r>
            <a:r>
              <a:rPr lang="fr-FR" sz="4600" dirty="0" err="1"/>
              <a:t>storage</a:t>
            </a:r>
            <a:r>
              <a:rPr lang="fr-FR" sz="4600" dirty="0"/>
              <a:t> type : </a:t>
            </a:r>
            <a:r>
              <a:rPr lang="en-IE" sz="4800" dirty="0">
                <a:solidFill>
                  <a:schemeClr val="accent6">
                    <a:lumMod val="75000"/>
                  </a:schemeClr>
                </a:solidFill>
              </a:rPr>
              <a:t>mode(…)</a:t>
            </a:r>
            <a:endParaRPr lang="en-IE" sz="4600" dirty="0"/>
          </a:p>
          <a:p>
            <a:endParaRPr lang="en-IE" dirty="0"/>
          </a:p>
          <a:p>
            <a:pPr>
              <a:lnSpc>
                <a:spcPct val="110000"/>
              </a:lnSpc>
            </a:pPr>
            <a:r>
              <a:rPr lang="en-IE" sz="3000" b="1" dirty="0">
                <a:solidFill>
                  <a:srgbClr val="C00000"/>
                </a:solidFill>
              </a:rPr>
              <a:t>numeric</a:t>
            </a:r>
            <a:r>
              <a:rPr lang="en-IE" dirty="0"/>
              <a:t>: </a:t>
            </a:r>
            <a:r>
              <a:rPr lang="en-IE" b="1" dirty="0">
                <a:cs typeface="Courier New" panose="02070309020205020404" pitchFamily="49" charset="0"/>
              </a:rPr>
              <a:t>1, 3.14,…</a:t>
            </a:r>
            <a:br>
              <a:rPr lang="en-IE" b="1" dirty="0">
                <a:cs typeface="Courier New" panose="02070309020205020404" pitchFamily="49" charset="0"/>
              </a:rPr>
            </a:br>
            <a:r>
              <a:rPr lang="en-IE" b="1" dirty="0">
                <a:cs typeface="Courier New" panose="02070309020205020404" pitchFamily="49" charset="0"/>
              </a:rPr>
              <a:t>       </a:t>
            </a:r>
            <a:r>
              <a:rPr lang="en-IE" b="1" dirty="0" err="1">
                <a:cs typeface="Courier New" panose="02070309020205020404" pitchFamily="49" charset="0"/>
              </a:rPr>
              <a:t>NaN</a:t>
            </a:r>
            <a:r>
              <a:rPr lang="en-IE" dirty="0">
                <a:cs typeface="Courier New" panose="02070309020205020404" pitchFamily="49" charset="0"/>
              </a:rPr>
              <a:t>   (Not a Number, </a:t>
            </a:r>
            <a:r>
              <a:rPr lang="en-IE" i="1" dirty="0">
                <a:cs typeface="Courier New" panose="02070309020205020404" pitchFamily="49" charset="0"/>
              </a:rPr>
              <a:t>e.g. </a:t>
            </a:r>
            <a:r>
              <a:rPr lang="en-IE" dirty="0">
                <a:cs typeface="Courier New" panose="02070309020205020404" pitchFamily="49" charset="0"/>
              </a:rPr>
              <a:t>0 / 0)</a:t>
            </a:r>
            <a:br>
              <a:rPr lang="en-IE" b="1" dirty="0">
                <a:cs typeface="Courier New" panose="02070309020205020404" pitchFamily="49" charset="0"/>
              </a:rPr>
            </a:br>
            <a:r>
              <a:rPr lang="en-IE" b="1" dirty="0">
                <a:cs typeface="Courier New" panose="02070309020205020404" pitchFamily="49" charset="0"/>
              </a:rPr>
              <a:t>       -Inf, Inf</a:t>
            </a:r>
            <a:r>
              <a:rPr lang="en-IE" dirty="0">
                <a:cs typeface="Courier New" panose="02070309020205020404" pitchFamily="49" charset="0"/>
              </a:rPr>
              <a:t>   (∞)</a:t>
            </a:r>
            <a:endParaRPr lang="en-IE" b="1" dirty="0"/>
          </a:p>
          <a:p>
            <a:pPr>
              <a:lnSpc>
                <a:spcPct val="110000"/>
              </a:lnSpc>
            </a:pPr>
            <a:r>
              <a:rPr lang="en-IE" sz="3000" b="1" dirty="0">
                <a:solidFill>
                  <a:srgbClr val="C00000"/>
                </a:solidFill>
              </a:rPr>
              <a:t>character</a:t>
            </a:r>
            <a:r>
              <a:rPr lang="en-IE" dirty="0"/>
              <a:t>: </a:t>
            </a:r>
            <a:r>
              <a:rPr lang="en-IE" b="1" dirty="0">
                <a:cs typeface="Courier New" panose="02070309020205020404" pitchFamily="49" charset="0"/>
              </a:rPr>
              <a:t>"</a:t>
            </a:r>
            <a:r>
              <a:rPr lang="en-IE" dirty="0"/>
              <a:t>A</a:t>
            </a:r>
            <a:r>
              <a:rPr lang="en-IE" b="1" dirty="0">
                <a:cs typeface="Courier New" panose="02070309020205020404" pitchFamily="49" charset="0"/>
              </a:rPr>
              <a:t>", 'Hello world', …</a:t>
            </a:r>
          </a:p>
          <a:p>
            <a:pPr>
              <a:lnSpc>
                <a:spcPct val="110000"/>
              </a:lnSpc>
            </a:pPr>
            <a:r>
              <a:rPr lang="en-IE" sz="3000" b="1" dirty="0">
                <a:solidFill>
                  <a:srgbClr val="C00000"/>
                </a:solidFill>
                <a:cs typeface="Courier New" panose="02070309020205020404" pitchFamily="49" charset="0"/>
              </a:rPr>
              <a:t>logical</a:t>
            </a:r>
            <a:r>
              <a:rPr lang="en-IE" dirty="0">
                <a:cs typeface="Courier New" panose="02070309020205020404" pitchFamily="49" charset="0"/>
              </a:rPr>
              <a:t>: </a:t>
            </a:r>
            <a:r>
              <a:rPr lang="en-IE" b="1" dirty="0">
                <a:cs typeface="Courier New" panose="02070309020205020404" pitchFamily="49" charset="0"/>
              </a:rPr>
              <a:t>TRUE, FALSE</a:t>
            </a:r>
          </a:p>
          <a:p>
            <a:pPr lvl="1">
              <a:lnSpc>
                <a:spcPct val="110000"/>
              </a:lnSpc>
            </a:pPr>
            <a:r>
              <a:rPr lang="en-IE" sz="2600" b="1" dirty="0">
                <a:solidFill>
                  <a:schemeClr val="bg2">
                    <a:lumMod val="90000"/>
                  </a:schemeClr>
                </a:solidFill>
                <a:cs typeface="Courier New" panose="02070309020205020404" pitchFamily="49" charset="0"/>
              </a:rPr>
              <a:t>complex</a:t>
            </a:r>
            <a:r>
              <a:rPr lang="en-IE" dirty="0">
                <a:solidFill>
                  <a:schemeClr val="bg2">
                    <a:lumMod val="90000"/>
                  </a:schemeClr>
                </a:solidFill>
                <a:cs typeface="Courier New" panose="02070309020205020404" pitchFamily="49" charset="0"/>
              </a:rPr>
              <a:t>:</a:t>
            </a:r>
            <a:r>
              <a:rPr lang="en-IE" b="1" dirty="0">
                <a:solidFill>
                  <a:schemeClr val="bg2">
                    <a:lumMod val="90000"/>
                  </a:schemeClr>
                </a:solidFill>
                <a:cs typeface="Courier New" panose="02070309020205020404" pitchFamily="49" charset="0"/>
              </a:rPr>
              <a:t> 1 + 2i</a:t>
            </a:r>
            <a:r>
              <a:rPr lang="en-IE" dirty="0">
                <a:solidFill>
                  <a:schemeClr val="bg2">
                    <a:lumMod val="90000"/>
                  </a:schemeClr>
                </a:solidFill>
                <a:cs typeface="Courier New" panose="02070309020205020404" pitchFamily="49" charset="0"/>
              </a:rPr>
              <a:t>,…</a:t>
            </a:r>
            <a:r>
              <a:rPr lang="en-IE" dirty="0">
                <a:cs typeface="Courier New" panose="02070309020205020404" pitchFamily="49" charset="0"/>
              </a:rPr>
              <a:t> </a:t>
            </a:r>
          </a:p>
          <a:p>
            <a:pPr lvl="1">
              <a:lnSpc>
                <a:spcPct val="110000"/>
              </a:lnSpc>
            </a:pPr>
            <a:endParaRPr lang="en-IE" dirty="0"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</a:pPr>
            <a:r>
              <a:rPr lang="en-IE" dirty="0">
                <a:cs typeface="Courier New" panose="02070309020205020404" pitchFamily="49" charset="0"/>
              </a:rPr>
              <a:t>Other query function </a:t>
            </a:r>
          </a:p>
          <a:p>
            <a:pPr lvl="1">
              <a:lnSpc>
                <a:spcPct val="110000"/>
              </a:lnSpc>
            </a:pPr>
            <a:r>
              <a:rPr lang="en-IE" dirty="0" err="1">
                <a:solidFill>
                  <a:schemeClr val="accent6">
                    <a:lumMod val="75000"/>
                  </a:schemeClr>
                </a:solidFill>
                <a:cs typeface="Courier New" panose="02070309020205020404" pitchFamily="49" charset="0"/>
              </a:rPr>
              <a:t>typeof</a:t>
            </a:r>
            <a:r>
              <a:rPr lang="en-IE" dirty="0">
                <a:solidFill>
                  <a:schemeClr val="accent6">
                    <a:lumMod val="75000"/>
                  </a:schemeClr>
                </a:solidFill>
                <a:cs typeface="Courier New" panose="02070309020205020404" pitchFamily="49" charset="0"/>
              </a:rPr>
              <a:t>(…)</a:t>
            </a:r>
            <a:r>
              <a:rPr lang="en-IE" dirty="0">
                <a:cs typeface="Courier New" panose="02070309020205020404" pitchFamily="49" charset="0"/>
              </a:rPr>
              <a:t> , type of storage or storage mode, a bit more precise (integers and doubles)</a:t>
            </a:r>
          </a:p>
          <a:p>
            <a:pPr lvl="1">
              <a:lnSpc>
                <a:spcPct val="110000"/>
              </a:lnSpc>
            </a:pPr>
            <a:r>
              <a:rPr lang="en-IE" dirty="0">
                <a:solidFill>
                  <a:schemeClr val="accent6">
                    <a:lumMod val="75000"/>
                  </a:schemeClr>
                </a:solidFill>
                <a:cs typeface="Courier New" panose="02070309020205020404" pitchFamily="49" charset="0"/>
              </a:rPr>
              <a:t>str(…), </a:t>
            </a:r>
            <a:r>
              <a:rPr lang="en-IE" dirty="0">
                <a:cs typeface="Courier New" panose="02070309020205020404" pitchFamily="49" charset="0"/>
              </a:rPr>
              <a:t>gives even more details like size</a:t>
            </a:r>
          </a:p>
          <a:p>
            <a:pPr marL="0" indent="0">
              <a:lnSpc>
                <a:spcPct val="110000"/>
              </a:lnSpc>
              <a:buNone/>
            </a:pPr>
            <a:br>
              <a:rPr lang="en-IE" dirty="0">
                <a:cs typeface="Courier New" panose="02070309020205020404" pitchFamily="49" charset="0"/>
              </a:rPr>
            </a:br>
            <a:endParaRPr lang="en-IE" dirty="0">
              <a:cs typeface="Courier New" panose="02070309020205020404" pitchFamily="49" charset="0"/>
            </a:endParaRP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0" y="0"/>
            <a:ext cx="9144000" cy="10600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US" sz="4400" dirty="0">
                <a:latin typeface="+mj-lt"/>
                <a:ea typeface="+mj-ea"/>
                <a:cs typeface="+mj-cs"/>
              </a:rPr>
              <a:t>2.1.2 mode(…) of a vector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3751A02F-D8F4-4321-ACF2-C11FEEB07E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420"/>
          <a:stretch/>
        </p:blipFill>
        <p:spPr bwMode="auto">
          <a:xfrm>
            <a:off x="2997993" y="5748559"/>
            <a:ext cx="3148012" cy="4596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474341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0629" y="1238082"/>
            <a:ext cx="8422652" cy="5250788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fr-FR" altLang="fr-FR" sz="2600" dirty="0">
                <a:latin typeface="Arial" panose="020B0604020202020204" pitchFamily="34" charset="0"/>
              </a:rPr>
              <a:t>The 'class' </a:t>
            </a:r>
            <a:r>
              <a:rPr lang="fr-FR" altLang="fr-FR" sz="2600" dirty="0" err="1">
                <a:latin typeface="Arial" panose="020B0604020202020204" pitchFamily="34" charset="0"/>
              </a:rPr>
              <a:t>is</a:t>
            </a:r>
            <a:r>
              <a:rPr lang="fr-FR" altLang="fr-FR" sz="2600" dirty="0">
                <a:latin typeface="Arial" panose="020B0604020202020204" pitchFamily="34" charset="0"/>
              </a:rPr>
              <a:t> a </a:t>
            </a:r>
            <a:r>
              <a:rPr lang="fr-FR" altLang="fr-FR" sz="2600" dirty="0" err="1">
                <a:latin typeface="Arial" panose="020B0604020202020204" pitchFamily="34" charset="0"/>
              </a:rPr>
              <a:t>property</a:t>
            </a:r>
            <a:r>
              <a:rPr lang="fr-FR" altLang="fr-FR" sz="2600" dirty="0">
                <a:latin typeface="Arial" panose="020B0604020202020204" pitchFamily="34" charset="0"/>
              </a:rPr>
              <a:t> </a:t>
            </a:r>
            <a:r>
              <a:rPr lang="fr-FR" altLang="fr-FR" sz="2600" dirty="0" err="1">
                <a:latin typeface="Arial" panose="020B0604020202020204" pitchFamily="34" charset="0"/>
              </a:rPr>
              <a:t>assigned</a:t>
            </a:r>
            <a:r>
              <a:rPr lang="fr-FR" altLang="fr-FR" sz="2600" dirty="0">
                <a:latin typeface="Arial" panose="020B0604020202020204" pitchFamily="34" charset="0"/>
              </a:rPr>
              <a:t> to an </a:t>
            </a:r>
            <a:r>
              <a:rPr lang="fr-FR" altLang="fr-FR" sz="2600" dirty="0" err="1">
                <a:latin typeface="Arial" panose="020B0604020202020204" pitchFamily="34" charset="0"/>
              </a:rPr>
              <a:t>object</a:t>
            </a:r>
            <a:r>
              <a:rPr lang="fr-FR" altLang="fr-FR" sz="2600" dirty="0">
                <a:latin typeface="Arial" panose="020B0604020202020204" pitchFamily="34" charset="0"/>
              </a:rPr>
              <a:t> </a:t>
            </a:r>
            <a:r>
              <a:rPr lang="fr-FR" altLang="fr-FR" sz="2600" dirty="0" err="1">
                <a:latin typeface="Arial" panose="020B0604020202020204" pitchFamily="34" charset="0"/>
              </a:rPr>
              <a:t>that</a:t>
            </a:r>
            <a:r>
              <a:rPr lang="fr-FR" altLang="fr-FR" sz="2600" dirty="0">
                <a:latin typeface="Arial" panose="020B0604020202020204" pitchFamily="34" charset="0"/>
              </a:rPr>
              <a:t> </a:t>
            </a:r>
            <a:r>
              <a:rPr lang="fr-FR" altLang="fr-FR" sz="2600" dirty="0" err="1">
                <a:latin typeface="Arial" panose="020B0604020202020204" pitchFamily="34" charset="0"/>
              </a:rPr>
              <a:t>determines</a:t>
            </a:r>
            <a:r>
              <a:rPr lang="fr-FR" altLang="fr-FR" sz="2600" dirty="0">
                <a:latin typeface="Arial" panose="020B0604020202020204" pitchFamily="34" charset="0"/>
              </a:rPr>
              <a:t> how </a:t>
            </a:r>
            <a:r>
              <a:rPr lang="fr-FR" altLang="fr-FR" sz="2600" dirty="0" err="1">
                <a:latin typeface="Arial" panose="020B0604020202020204" pitchFamily="34" charset="0"/>
              </a:rPr>
              <a:t>generic</a:t>
            </a:r>
            <a:r>
              <a:rPr lang="fr-FR" altLang="fr-FR" sz="2600" dirty="0">
                <a:latin typeface="Arial" panose="020B0604020202020204" pitchFamily="34" charset="0"/>
              </a:rPr>
              <a:t> </a:t>
            </a:r>
            <a:r>
              <a:rPr lang="fr-FR" altLang="fr-FR" sz="2600" dirty="0" err="1">
                <a:latin typeface="Arial" panose="020B0604020202020204" pitchFamily="34" charset="0"/>
              </a:rPr>
              <a:t>functions</a:t>
            </a:r>
            <a:r>
              <a:rPr lang="fr-FR" altLang="fr-FR" sz="2600" dirty="0">
                <a:latin typeface="Arial" panose="020B0604020202020204" pitchFamily="34" charset="0"/>
              </a:rPr>
              <a:t> </a:t>
            </a:r>
            <a:r>
              <a:rPr lang="fr-FR" altLang="fr-FR" sz="2600" dirty="0" err="1">
                <a:latin typeface="Arial" panose="020B0604020202020204" pitchFamily="34" charset="0"/>
              </a:rPr>
              <a:t>operate</a:t>
            </a:r>
            <a:r>
              <a:rPr lang="fr-FR" altLang="fr-FR" sz="2600" dirty="0">
                <a:latin typeface="Arial" panose="020B0604020202020204" pitchFamily="34" charset="0"/>
              </a:rPr>
              <a:t> </a:t>
            </a:r>
            <a:r>
              <a:rPr lang="fr-FR" altLang="fr-FR" sz="2600" dirty="0" err="1">
                <a:latin typeface="Arial" panose="020B0604020202020204" pitchFamily="34" charset="0"/>
              </a:rPr>
              <a:t>with</a:t>
            </a:r>
            <a:r>
              <a:rPr lang="fr-FR" altLang="fr-FR" sz="2600" dirty="0">
                <a:latin typeface="Arial" panose="020B0604020202020204" pitchFamily="34" charset="0"/>
              </a:rPr>
              <a:t> </a:t>
            </a:r>
            <a:r>
              <a:rPr lang="fr-FR" altLang="fr-FR" sz="2600" dirty="0" err="1">
                <a:latin typeface="Arial" panose="020B0604020202020204" pitchFamily="34" charset="0"/>
              </a:rPr>
              <a:t>it</a:t>
            </a:r>
            <a:endParaRPr lang="fr-FR" altLang="fr-FR" sz="2600" dirty="0">
              <a:latin typeface="Arial" panose="020B0604020202020204" pitchFamily="34" charset="0"/>
            </a:endParaRPr>
          </a:p>
          <a:p>
            <a:pPr marL="0" indent="0">
              <a:lnSpc>
                <a:spcPct val="110000"/>
              </a:lnSpc>
              <a:buNone/>
            </a:pPr>
            <a:endParaRPr lang="en-IE" sz="2600" b="1" dirty="0">
              <a:solidFill>
                <a:srgbClr val="C00000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IE" sz="2600" b="1" dirty="0">
                <a:solidFill>
                  <a:srgbClr val="C00000"/>
                </a:solidFill>
              </a:rPr>
              <a:t>Class can be </a:t>
            </a:r>
          </a:p>
          <a:p>
            <a:pPr lvl="1">
              <a:lnSpc>
                <a:spcPct val="110000"/>
              </a:lnSpc>
            </a:pPr>
            <a:r>
              <a:rPr lang="en-IE" dirty="0"/>
              <a:t>equivalent to </a:t>
            </a:r>
            <a:r>
              <a:rPr lang="en-IE" dirty="0">
                <a:solidFill>
                  <a:schemeClr val="accent6"/>
                </a:solidFill>
              </a:rPr>
              <a:t>mode()</a:t>
            </a:r>
            <a:r>
              <a:rPr lang="en-IE" dirty="0"/>
              <a:t> for vectors</a:t>
            </a:r>
          </a:p>
          <a:p>
            <a:pPr lvl="1">
              <a:lnSpc>
                <a:spcPct val="110000"/>
              </a:lnSpc>
            </a:pPr>
            <a:endParaRPr lang="en-IE" dirty="0"/>
          </a:p>
          <a:p>
            <a:pPr lvl="1">
              <a:lnSpc>
                <a:spcPct val="110000"/>
              </a:lnSpc>
            </a:pPr>
            <a:r>
              <a:rPr lang="en-IE" b="1" dirty="0">
                <a:solidFill>
                  <a:srgbClr val="C00000"/>
                </a:solidFill>
              </a:rPr>
              <a:t>Factor :</a:t>
            </a:r>
            <a:r>
              <a:rPr lang="en-IE" dirty="0"/>
              <a:t> integers associated with “levels” (categories’ names)</a:t>
            </a:r>
            <a:br>
              <a:rPr lang="en-IE" dirty="0"/>
            </a:br>
            <a:r>
              <a:rPr lang="en-IE" dirty="0"/>
              <a:t>Can behave either as a numeric or a character</a:t>
            </a:r>
            <a:br>
              <a:rPr lang="en-IE" dirty="0"/>
            </a:br>
            <a:r>
              <a:rPr lang="en-IE" dirty="0"/>
              <a:t>                             </a:t>
            </a:r>
            <a:r>
              <a:rPr lang="en-IE" b="1" dirty="0"/>
              <a:t>!!! Plenty of implicit conversions in R</a:t>
            </a:r>
          </a:p>
          <a:p>
            <a:pPr lvl="1">
              <a:lnSpc>
                <a:spcPct val="110000"/>
              </a:lnSpc>
            </a:pPr>
            <a:endParaRPr lang="en-IE" b="1" dirty="0"/>
          </a:p>
          <a:p>
            <a:pPr lvl="1">
              <a:lnSpc>
                <a:spcPct val="110000"/>
              </a:lnSpc>
            </a:pPr>
            <a:r>
              <a:rPr lang="en-IE" b="1" dirty="0"/>
              <a:t>Linked to dates (</a:t>
            </a:r>
            <a:r>
              <a:rPr lang="en-IE" dirty="0"/>
              <a:t>numeric vectors with temporal information)</a:t>
            </a:r>
          </a:p>
          <a:p>
            <a:pPr lvl="2">
              <a:lnSpc>
                <a:spcPct val="110000"/>
              </a:lnSpc>
            </a:pPr>
            <a:r>
              <a:rPr lang="en-IE" b="1" dirty="0">
                <a:solidFill>
                  <a:srgbClr val="C00000"/>
                </a:solidFill>
              </a:rPr>
              <a:t>Date or </a:t>
            </a:r>
            <a:r>
              <a:rPr lang="en-IE" b="1" dirty="0" err="1">
                <a:solidFill>
                  <a:srgbClr val="C00000"/>
                </a:solidFill>
                <a:cs typeface="Courier New" panose="02070309020205020404" pitchFamily="49" charset="0"/>
              </a:rPr>
              <a:t>POSIXct</a:t>
            </a:r>
            <a:r>
              <a:rPr lang="en-IE" dirty="0">
                <a:cs typeface="Courier New" panose="02070309020205020404" pitchFamily="49" charset="0"/>
              </a:rPr>
              <a:t>/</a:t>
            </a:r>
            <a:r>
              <a:rPr lang="en-IE" b="1" dirty="0" err="1">
                <a:solidFill>
                  <a:srgbClr val="C00000"/>
                </a:solidFill>
                <a:cs typeface="Courier New" panose="02070309020205020404" pitchFamily="49" charset="0"/>
              </a:rPr>
              <a:t>POSIXlt</a:t>
            </a:r>
            <a:r>
              <a:rPr lang="en-IE" dirty="0">
                <a:cs typeface="Courier New" panose="02070309020205020404" pitchFamily="49" charset="0"/>
              </a:rPr>
              <a:t> (date-time)</a:t>
            </a:r>
            <a:r>
              <a:rPr lang="en-IE" dirty="0"/>
              <a:t>.</a:t>
            </a:r>
            <a:endParaRPr lang="en-IE" dirty="0">
              <a:solidFill>
                <a:srgbClr val="C00000"/>
              </a:solidFill>
            </a:endParaRP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0" y="1"/>
            <a:ext cx="9144000" cy="922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>
                <a:latin typeface="+mj-lt"/>
                <a:ea typeface="+mj-ea"/>
                <a:cs typeface="+mj-cs"/>
              </a:rPr>
              <a:t>2.1.3 class(…) of an object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6E42415E-F2AC-4E0B-B41B-761FA9942D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4746" y="2896656"/>
            <a:ext cx="2406635" cy="1064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7972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2466" y="1242549"/>
            <a:ext cx="7886700" cy="4910138"/>
          </a:xfrm>
        </p:spPr>
        <p:txBody>
          <a:bodyPr/>
          <a:lstStyle/>
          <a:p>
            <a:r>
              <a:rPr lang="en-IE" dirty="0"/>
              <a:t> </a:t>
            </a:r>
            <a:r>
              <a:rPr lang="en-IE" sz="2000" b="1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names(…)</a:t>
            </a:r>
            <a:r>
              <a:rPr lang="en-IE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of elements</a:t>
            </a:r>
            <a:endParaRPr lang="en-IE" sz="2000" dirty="0"/>
          </a:p>
          <a:p>
            <a:endParaRPr lang="en-IE" dirty="0"/>
          </a:p>
          <a:p>
            <a:endParaRPr lang="en-IE" dirty="0"/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endParaRPr lang="en-IE" dirty="0"/>
          </a:p>
          <a:p>
            <a:r>
              <a:rPr lang="en-IE" sz="2000" b="1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levels(…)</a:t>
            </a:r>
            <a:r>
              <a:rPr lang="en-IE" sz="2000" b="1" dirty="0">
                <a:cs typeface="Courier New" panose="02070309020205020404" pitchFamily="49" charset="0"/>
              </a:rPr>
              <a:t>and</a:t>
            </a:r>
            <a:r>
              <a:rPr lang="en-IE" sz="2000" dirty="0"/>
              <a:t> </a:t>
            </a:r>
            <a:r>
              <a:rPr lang="en-IE" sz="2000" b="1" dirty="0" err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nlevels</a:t>
            </a:r>
            <a:r>
              <a:rPr lang="en-IE" sz="2000" b="1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IE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for class factor</a:t>
            </a:r>
            <a:endParaRPr lang="en-IE" sz="2000" dirty="0"/>
          </a:p>
          <a:p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917" y="1823551"/>
            <a:ext cx="4245187" cy="810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917" y="2840368"/>
            <a:ext cx="3851910" cy="857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8788" y="4863219"/>
            <a:ext cx="5593080" cy="9934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0" y="1"/>
            <a:ext cx="9144000" cy="952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>
                <a:solidFill>
                  <a:srgbClr val="000000"/>
                </a:solidFill>
                <a:latin typeface="Calibri Light"/>
              </a:rPr>
              <a:t>2.1.4 names(…) and levels(…)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9206566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897" y="1404010"/>
            <a:ext cx="8563663" cy="4351338"/>
          </a:xfrm>
        </p:spPr>
        <p:txBody>
          <a:bodyPr>
            <a:normAutofit lnSpcReduction="10000"/>
          </a:bodyPr>
          <a:lstStyle/>
          <a:p>
            <a:r>
              <a:rPr lang="en-IE" dirty="0"/>
              <a:t>Fully vectorised </a:t>
            </a:r>
          </a:p>
          <a:p>
            <a:endParaRPr lang="en-IE" b="1" dirty="0"/>
          </a:p>
          <a:p>
            <a:endParaRPr lang="en-IE" b="1" dirty="0"/>
          </a:p>
          <a:p>
            <a:endParaRPr lang="en-IE" b="1" dirty="0"/>
          </a:p>
          <a:p>
            <a:r>
              <a:rPr lang="en-IE" dirty="0"/>
              <a:t>Uses recycling</a:t>
            </a:r>
          </a:p>
          <a:p>
            <a:pPr marL="457200" lvl="1" indent="0">
              <a:buNone/>
            </a:pPr>
            <a:endParaRPr lang="en-IE" dirty="0"/>
          </a:p>
          <a:p>
            <a:pPr marL="457200" lvl="1" indent="0">
              <a:buNone/>
            </a:pPr>
            <a:endParaRPr lang="en-IE" dirty="0"/>
          </a:p>
          <a:p>
            <a:pPr lvl="1"/>
            <a:endParaRPr lang="en-IE" sz="1800" dirty="0"/>
          </a:p>
          <a:p>
            <a:pPr lvl="1"/>
            <a:endParaRPr lang="en-IE" sz="1800" dirty="0"/>
          </a:p>
          <a:p>
            <a:r>
              <a:rPr lang="en-IE" dirty="0"/>
              <a:t>Plenty of arithmetic functions </a:t>
            </a:r>
            <a:r>
              <a:rPr lang="en-IE" sz="1100" dirty="0">
                <a:solidFill>
                  <a:schemeClr val="accent6"/>
                </a:solidFill>
              </a:rPr>
              <a:t>(</a:t>
            </a:r>
            <a:r>
              <a:rPr lang="en-IE" sz="11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exp()</a:t>
            </a:r>
            <a:r>
              <a:rPr lang="en-IE" sz="1100" dirty="0">
                <a:solidFill>
                  <a:schemeClr val="accent6"/>
                </a:solidFill>
              </a:rPr>
              <a:t>,  </a:t>
            </a:r>
            <a:r>
              <a:rPr lang="en-IE" sz="11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log()</a:t>
            </a:r>
            <a:r>
              <a:rPr lang="en-IE" sz="1100" dirty="0">
                <a:solidFill>
                  <a:schemeClr val="accent6"/>
                </a:solidFill>
              </a:rPr>
              <a:t>,  </a:t>
            </a:r>
            <a:r>
              <a:rPr lang="en-IE" sz="11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log10()</a:t>
            </a:r>
            <a:r>
              <a:rPr lang="en-IE" sz="1100" dirty="0">
                <a:solidFill>
                  <a:schemeClr val="accent6"/>
                </a:solidFill>
              </a:rPr>
              <a:t>,  </a:t>
            </a:r>
            <a:r>
              <a:rPr lang="en-IE" sz="11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sqrt()</a:t>
            </a:r>
            <a:r>
              <a:rPr lang="en-IE" sz="1100" dirty="0">
                <a:solidFill>
                  <a:schemeClr val="accent6"/>
                </a:solidFill>
              </a:rPr>
              <a:t>,  </a:t>
            </a:r>
            <a:r>
              <a:rPr lang="en-IE" sz="11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abs()</a:t>
            </a:r>
            <a:r>
              <a:rPr lang="en-IE" sz="1100" dirty="0">
                <a:solidFill>
                  <a:schemeClr val="accent6"/>
                </a:solidFill>
              </a:rPr>
              <a:t>, …)</a:t>
            </a:r>
            <a:endParaRPr lang="en-IE" sz="1100" b="1" dirty="0">
              <a:solidFill>
                <a:schemeClr val="accent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9003" y="1840279"/>
            <a:ext cx="5616624" cy="10575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643" r="40269"/>
          <a:stretch/>
        </p:blipFill>
        <p:spPr bwMode="auto">
          <a:xfrm>
            <a:off x="2273842" y="5604952"/>
            <a:ext cx="3957026" cy="6283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0" y="0"/>
            <a:ext cx="9144000" cy="10560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>
                <a:latin typeface="+mj-lt"/>
                <a:ea typeface="+mj-ea"/>
                <a:cs typeface="+mj-cs"/>
              </a:rPr>
              <a:t>2.1.5 Vectors’ arithmetic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543A61FA-B39A-4866-A6E9-9346CE22CEC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964"/>
          <a:stretch/>
        </p:blipFill>
        <p:spPr>
          <a:xfrm>
            <a:off x="2020784" y="3876084"/>
            <a:ext cx="4360620" cy="728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1159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043873"/>
          </a:xfrm>
        </p:spPr>
        <p:txBody>
          <a:bodyPr/>
          <a:lstStyle/>
          <a:p>
            <a:pPr algn="ctr"/>
            <a:r>
              <a:rPr lang="en-IE" dirty="0"/>
              <a:t>Exercises 2.1-1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343912" y="2220686"/>
            <a:ext cx="8630155" cy="4122164"/>
          </a:xfrm>
        </p:spPr>
        <p:txBody>
          <a:bodyPr>
            <a:normAutofit/>
          </a:bodyPr>
          <a:lstStyle/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IE" sz="2400" dirty="0"/>
              <a:t>Create a vector containing the values 10, 5, 4.1 and 100 </a:t>
            </a:r>
            <a:r>
              <a:rPr lang="en-IE" sz="2000" dirty="0"/>
              <a:t>(</a:t>
            </a:r>
            <a:r>
              <a:rPr lang="en-IE" sz="20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c(…)</a:t>
            </a:r>
            <a:r>
              <a:rPr lang="en-IE" sz="2000" dirty="0">
                <a:solidFill>
                  <a:schemeClr val="accent6"/>
                </a:solidFill>
              </a:rPr>
              <a:t>)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IE" sz="2400" dirty="0"/>
              <a:t>Query its class and mode?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IE" sz="2400" dirty="0"/>
              <a:t>Add 2 to each element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IE" sz="2400" dirty="0"/>
              <a:t>Compute the cube root (use the help if needed, or google ^^).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IE" sz="2400" dirty="0">
                <a:solidFill>
                  <a:schemeClr val="bg2">
                    <a:lumMod val="50000"/>
                  </a:schemeClr>
                </a:solidFill>
              </a:rPr>
              <a:t>Create a vector with today and yesterday dates </a:t>
            </a:r>
            <a:r>
              <a:rPr lang="en-IE" sz="2000" dirty="0">
                <a:solidFill>
                  <a:schemeClr val="bg2">
                    <a:lumMod val="50000"/>
                  </a:schemeClr>
                </a:solidFill>
              </a:rPr>
              <a:t>(</a:t>
            </a:r>
            <a:r>
              <a:rPr lang="en-IE" sz="2000" b="1" dirty="0" err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Sys.Date</a:t>
            </a:r>
            <a:r>
              <a:rPr lang="en-IE" sz="20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IE" sz="2000" dirty="0"/>
              <a:t>)</a:t>
            </a:r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665" y="769790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07065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>
            <a:normAutofit/>
          </a:bodyPr>
          <a:lstStyle/>
          <a:p>
            <a:r>
              <a:rPr lang="en-IE" dirty="0"/>
              <a:t>Code or program</a:t>
            </a:r>
            <a:endParaRPr lang="en-IE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2623" y="1917450"/>
            <a:ext cx="8738754" cy="157389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IE" dirty="0"/>
              <a:t>Series of commands </a:t>
            </a:r>
          </a:p>
          <a:p>
            <a:pPr marL="0" indent="0" algn="ctr">
              <a:buNone/>
            </a:pPr>
            <a:r>
              <a:rPr lang="en-IE" dirty="0"/>
              <a:t>you give to your computer</a:t>
            </a:r>
          </a:p>
          <a:p>
            <a:pPr marL="0" indent="0" algn="ctr">
              <a:buNone/>
            </a:pPr>
            <a:r>
              <a:rPr lang="en-IE" dirty="0"/>
              <a:t>to perform a task </a:t>
            </a:r>
            <a:r>
              <a:rPr lang="en-IE" sz="1400" dirty="0"/>
              <a:t>(simple or complicated)</a:t>
            </a:r>
          </a:p>
          <a:p>
            <a:pPr marL="0" indent="0" algn="ctr">
              <a:buNone/>
            </a:pPr>
            <a:endParaRPr lang="en-IE" dirty="0"/>
          </a:p>
        </p:txBody>
      </p:sp>
      <p:pic>
        <p:nvPicPr>
          <p:cNvPr id="6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http://www.american-apartment-owners-association.org/wp-content/uploads/2014/10/WARNING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280" y="4010608"/>
            <a:ext cx="1800744" cy="1123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202623" y="4206804"/>
            <a:ext cx="8738754" cy="15738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endParaRPr lang="en-IE" dirty="0"/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IE" dirty="0"/>
              <a:t>Code is like giving a recipe or directions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IE" b="1" i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ORDER MATTERS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6189747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0" y="1325563"/>
            <a:ext cx="8362955" cy="5137582"/>
          </a:xfrm>
        </p:spPr>
        <p:txBody>
          <a:bodyPr>
            <a:normAutofit fontScale="85000" lnSpcReduction="20000"/>
          </a:bodyPr>
          <a:lstStyle/>
          <a:p>
            <a:r>
              <a:rPr lang="en-IE" dirty="0"/>
              <a:t>operators </a:t>
            </a:r>
            <a:r>
              <a:rPr lang="en-IE" sz="2400" dirty="0"/>
              <a:t>(vectorised too!)</a:t>
            </a:r>
          </a:p>
          <a:p>
            <a:pPr lvl="1">
              <a:lnSpc>
                <a:spcPct val="150000"/>
              </a:lnSpc>
            </a:pPr>
            <a:r>
              <a:rPr lang="en-IE" b="1" dirty="0">
                <a:solidFill>
                  <a:schemeClr val="accent6"/>
                </a:solidFill>
                <a:cs typeface="Courier New" panose="02070309020205020404" pitchFamily="49" charset="0"/>
              </a:rPr>
              <a:t>==</a:t>
            </a:r>
            <a:r>
              <a:rPr lang="en-IE" dirty="0"/>
              <a:t> (equal): any data type </a:t>
            </a:r>
            <a:r>
              <a:rPr lang="en-IE" sz="1800" dirty="0">
                <a:solidFill>
                  <a:schemeClr val="accent2"/>
                </a:solidFill>
              </a:rPr>
              <a:t>(beware of machine precision)</a:t>
            </a:r>
            <a:r>
              <a:rPr lang="en-IE" dirty="0">
                <a:solidFill>
                  <a:schemeClr val="accent2"/>
                </a:solidFill>
              </a:rPr>
              <a:t>.</a:t>
            </a:r>
          </a:p>
          <a:p>
            <a:pPr lvl="1">
              <a:lnSpc>
                <a:spcPct val="150000"/>
              </a:lnSpc>
            </a:pPr>
            <a:r>
              <a:rPr lang="en-IE" b="1" dirty="0">
                <a:solidFill>
                  <a:schemeClr val="accent6"/>
                </a:solidFill>
                <a:cs typeface="Courier New" panose="02070309020205020404" pitchFamily="49" charset="0"/>
              </a:rPr>
              <a:t>!=</a:t>
            </a:r>
            <a:r>
              <a:rPr lang="en-IE" dirty="0"/>
              <a:t> (not equal): anything data type.</a:t>
            </a:r>
          </a:p>
          <a:p>
            <a:pPr lvl="1">
              <a:lnSpc>
                <a:spcPct val="150000"/>
              </a:lnSpc>
            </a:pPr>
            <a:r>
              <a:rPr lang="en-IE" b="1" dirty="0">
                <a:solidFill>
                  <a:schemeClr val="accent6"/>
                </a:solidFill>
                <a:cs typeface="Courier New" panose="02070309020205020404" pitchFamily="49" charset="0"/>
              </a:rPr>
              <a:t>&lt;</a:t>
            </a:r>
            <a:r>
              <a:rPr lang="en-IE" dirty="0"/>
              <a:t>, </a:t>
            </a:r>
            <a:r>
              <a:rPr lang="en-IE" b="1" dirty="0">
                <a:solidFill>
                  <a:schemeClr val="accent6"/>
                </a:solidFill>
                <a:cs typeface="Courier New" panose="02070309020205020404" pitchFamily="49" charset="0"/>
              </a:rPr>
              <a:t>&lt;=</a:t>
            </a:r>
            <a:r>
              <a:rPr lang="en-IE" dirty="0"/>
              <a:t>, </a:t>
            </a:r>
            <a:r>
              <a:rPr lang="en-IE" b="1" dirty="0">
                <a:solidFill>
                  <a:schemeClr val="accent6"/>
                </a:solidFill>
                <a:cs typeface="Courier New" panose="02070309020205020404" pitchFamily="49" charset="0"/>
              </a:rPr>
              <a:t>&gt;</a:t>
            </a:r>
            <a:r>
              <a:rPr lang="en-IE" dirty="0"/>
              <a:t>, </a:t>
            </a:r>
            <a:r>
              <a:rPr lang="en-IE" b="1" dirty="0">
                <a:solidFill>
                  <a:schemeClr val="accent6"/>
                </a:solidFill>
                <a:cs typeface="Courier New" panose="02070309020205020404" pitchFamily="49" charset="0"/>
              </a:rPr>
              <a:t>&gt;=</a:t>
            </a:r>
            <a:r>
              <a:rPr lang="en-IE" b="1" dirty="0">
                <a:cs typeface="Courier New" panose="02070309020205020404" pitchFamily="49" charset="0"/>
              </a:rPr>
              <a:t> </a:t>
            </a:r>
            <a:r>
              <a:rPr lang="en-IE" dirty="0"/>
              <a:t>: numeric, date-time.</a:t>
            </a:r>
          </a:p>
          <a:p>
            <a:pPr lvl="1"/>
            <a:endParaRPr lang="en-IE" dirty="0"/>
          </a:p>
          <a:p>
            <a:r>
              <a:rPr lang="en-IE" b="1" dirty="0">
                <a:solidFill>
                  <a:schemeClr val="accent6"/>
                </a:solidFill>
                <a:cs typeface="Courier New" panose="02070309020205020404" pitchFamily="49" charset="0"/>
              </a:rPr>
              <a:t>which(…)</a:t>
            </a:r>
            <a:r>
              <a:rPr lang="en-IE" dirty="0"/>
              <a:t>: position of the TRUE elements.</a:t>
            </a:r>
          </a:p>
          <a:p>
            <a:pPr lvl="1"/>
            <a:endParaRPr lang="en-IE" dirty="0"/>
          </a:p>
          <a:p>
            <a:r>
              <a:rPr lang="en-IE" dirty="0"/>
              <a:t>other tests:</a:t>
            </a:r>
          </a:p>
          <a:p>
            <a:pPr lvl="1">
              <a:lnSpc>
                <a:spcPct val="160000"/>
              </a:lnSpc>
            </a:pPr>
            <a:r>
              <a:rPr lang="en-IE" dirty="0">
                <a:solidFill>
                  <a:schemeClr val="accent6"/>
                </a:solidFill>
                <a:cs typeface="Courier New" panose="02070309020205020404" pitchFamily="49" charset="0"/>
              </a:rPr>
              <a:t>is.na(…)</a:t>
            </a:r>
            <a:endParaRPr lang="en-IE" dirty="0">
              <a:solidFill>
                <a:schemeClr val="accent6"/>
              </a:solidFill>
            </a:endParaRPr>
          </a:p>
          <a:p>
            <a:pPr lvl="1">
              <a:lnSpc>
                <a:spcPct val="160000"/>
              </a:lnSpc>
            </a:pPr>
            <a:r>
              <a:rPr lang="en-IE" dirty="0" err="1">
                <a:solidFill>
                  <a:schemeClr val="accent6"/>
                </a:solidFill>
                <a:cs typeface="Courier New" panose="02070309020205020404" pitchFamily="49" charset="0"/>
              </a:rPr>
              <a:t>is.null</a:t>
            </a:r>
            <a:r>
              <a:rPr lang="en-IE" dirty="0">
                <a:solidFill>
                  <a:schemeClr val="accent6"/>
                </a:solidFill>
                <a:cs typeface="Courier New" panose="02070309020205020404" pitchFamily="49" charset="0"/>
              </a:rPr>
              <a:t>(…)</a:t>
            </a:r>
          </a:p>
          <a:p>
            <a:pPr lvl="1">
              <a:lnSpc>
                <a:spcPct val="160000"/>
              </a:lnSpc>
            </a:pPr>
            <a:r>
              <a:rPr lang="en-IE" dirty="0" err="1">
                <a:solidFill>
                  <a:schemeClr val="accent6"/>
                </a:solidFill>
                <a:cs typeface="Courier New" panose="02070309020205020404" pitchFamily="49" charset="0"/>
              </a:rPr>
              <a:t>is.nan</a:t>
            </a:r>
            <a:r>
              <a:rPr lang="en-IE" dirty="0">
                <a:solidFill>
                  <a:schemeClr val="accent6"/>
                </a:solidFill>
                <a:cs typeface="Courier New" panose="02070309020205020404" pitchFamily="49" charset="0"/>
              </a:rPr>
              <a:t>(…) / </a:t>
            </a:r>
            <a:r>
              <a:rPr lang="en-IE" dirty="0" err="1">
                <a:solidFill>
                  <a:schemeClr val="accent6"/>
                </a:solidFill>
                <a:cs typeface="Courier New" panose="02070309020205020404" pitchFamily="49" charset="0"/>
              </a:rPr>
              <a:t>is.character</a:t>
            </a:r>
            <a:r>
              <a:rPr lang="en-IE" dirty="0">
                <a:solidFill>
                  <a:schemeClr val="accent6"/>
                </a:solidFill>
                <a:cs typeface="Courier New" panose="02070309020205020404" pitchFamily="49" charset="0"/>
              </a:rPr>
              <a:t>(…) / </a:t>
            </a:r>
            <a:r>
              <a:rPr lang="en-IE" dirty="0" err="1">
                <a:solidFill>
                  <a:schemeClr val="accent6"/>
                </a:solidFill>
                <a:cs typeface="Courier New" panose="02070309020205020404" pitchFamily="49" charset="0"/>
              </a:rPr>
              <a:t>is.factor</a:t>
            </a:r>
            <a:r>
              <a:rPr lang="en-IE" dirty="0">
                <a:solidFill>
                  <a:schemeClr val="accent6"/>
                </a:solidFill>
                <a:cs typeface="Courier New" panose="02070309020205020404" pitchFamily="49" charset="0"/>
              </a:rPr>
              <a:t>(…)</a:t>
            </a:r>
          </a:p>
          <a:p>
            <a:pPr lvl="1">
              <a:lnSpc>
                <a:spcPct val="160000"/>
              </a:lnSpc>
            </a:pPr>
            <a:r>
              <a:rPr lang="en-IE" dirty="0" err="1">
                <a:solidFill>
                  <a:schemeClr val="accent6"/>
                </a:solidFill>
                <a:cs typeface="Courier New" panose="02070309020205020404" pitchFamily="49" charset="0"/>
              </a:rPr>
              <a:t>is.finite</a:t>
            </a:r>
            <a:r>
              <a:rPr lang="en-IE" dirty="0">
                <a:solidFill>
                  <a:schemeClr val="accent6"/>
                </a:solidFill>
                <a:cs typeface="Courier New" panose="02070309020205020404" pitchFamily="49" charset="0"/>
              </a:rPr>
              <a:t>(…)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0" y="1"/>
            <a:ext cx="9144000" cy="9912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>
                <a:latin typeface="+mj-lt"/>
                <a:ea typeface="+mj-ea"/>
                <a:cs typeface="+mj-cs"/>
              </a:rPr>
              <a:t>2.1.6 Basic tests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98636400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0" y="1391829"/>
            <a:ext cx="8490956" cy="5314076"/>
          </a:xfrm>
        </p:spPr>
        <p:txBody>
          <a:bodyPr>
            <a:normAutofit/>
          </a:bodyPr>
          <a:lstStyle/>
          <a:p>
            <a:r>
              <a:rPr lang="en-IE" sz="22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all(…)</a:t>
            </a:r>
            <a:r>
              <a:rPr lang="en-IE" sz="22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or</a:t>
            </a:r>
            <a:r>
              <a:rPr lang="en-IE" sz="22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sz="22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any(…)</a:t>
            </a:r>
            <a:r>
              <a:rPr lang="en-IE" sz="22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tests true ?</a:t>
            </a:r>
          </a:p>
          <a:p>
            <a:endParaRPr lang="en-IE" sz="2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IE" sz="2200" dirty="0"/>
          </a:p>
          <a:p>
            <a:endParaRPr lang="en-IE" sz="2200" dirty="0"/>
          </a:p>
          <a:p>
            <a:r>
              <a:rPr lang="en-IE" sz="2400" dirty="0"/>
              <a:t>Sets comparison</a:t>
            </a:r>
          </a:p>
          <a:p>
            <a:pPr lvl="1"/>
            <a:r>
              <a:rPr lang="en-IE" sz="2200" b="1" dirty="0" err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is.element</a:t>
            </a:r>
            <a:r>
              <a:rPr lang="en-IE" sz="22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(&lt;elements&gt;, &lt;set&gt;)</a:t>
            </a:r>
          </a:p>
          <a:p>
            <a:pPr lvl="1"/>
            <a:r>
              <a:rPr lang="en-IE" sz="22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&lt;elements&gt; %in% &lt;set&gt;</a:t>
            </a:r>
          </a:p>
          <a:p>
            <a:pPr lvl="1"/>
            <a:endParaRPr lang="en-IE" sz="2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IE" sz="2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IE" sz="2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IE" sz="2200" b="1" dirty="0">
                <a:solidFill>
                  <a:schemeClr val="bg2">
                    <a:lumMod val="9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match(…)</a:t>
            </a:r>
            <a:r>
              <a:rPr lang="en-IE" sz="2200" dirty="0">
                <a:solidFill>
                  <a:schemeClr val="bg2">
                    <a:lumMod val="90000"/>
                  </a:schemeClr>
                </a:solidFill>
              </a:rPr>
              <a:t>: matches of first match in set of values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0" y="1"/>
            <a:ext cx="9144000" cy="8334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>
                <a:latin typeface="+mj-lt"/>
                <a:ea typeface="+mj-ea"/>
                <a:cs typeface="+mj-cs"/>
              </a:rPr>
              <a:t>2.1.6 Tests on sets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C616126B-DAA4-4D9E-84CE-B406E6B8F4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9681" y="1885651"/>
            <a:ext cx="3710349" cy="706733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5D3093A9-896D-45D6-BBD0-8B3F776B0C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2280" y="4353301"/>
            <a:ext cx="3883834" cy="635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67166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/>
              <a:t>Exercises 2.1-2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/>
          </a:bodyPr>
          <a:lstStyle/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IE" dirty="0"/>
              <a:t>Create a random vector “x” </a:t>
            </a:r>
          </a:p>
          <a:p>
            <a:pPr marL="971550" lvl="1" indent="-514350">
              <a:spcAft>
                <a:spcPts val="1200"/>
              </a:spcAft>
              <a:buFont typeface="+mj-lt"/>
              <a:buAutoNum type="arabicPeriod"/>
            </a:pPr>
            <a:r>
              <a:rPr lang="en-IE" sz="1800" dirty="0"/>
              <a:t>of length 10</a:t>
            </a:r>
          </a:p>
          <a:p>
            <a:pPr marL="971550" lvl="1" indent="-514350">
              <a:spcAft>
                <a:spcPts val="1200"/>
              </a:spcAft>
              <a:buFont typeface="+mj-lt"/>
              <a:buAutoNum type="arabicPeriod"/>
            </a:pPr>
            <a:r>
              <a:rPr lang="en-IE" sz="1800" dirty="0"/>
              <a:t>with values between 0 and 10 (</a:t>
            </a:r>
            <a:r>
              <a:rPr lang="en-IE" sz="1800" b="1" dirty="0" err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runif</a:t>
            </a:r>
            <a:r>
              <a:rPr lang="en-IE" sz="18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IE" sz="1800" dirty="0"/>
              <a:t>).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IE" dirty="0"/>
              <a:t>Which elements of this vector are greater than 5?</a:t>
            </a:r>
          </a:p>
          <a:p>
            <a:pPr marL="971550" lvl="1" indent="-514350">
              <a:spcAft>
                <a:spcPts val="600"/>
              </a:spcAft>
              <a:buFont typeface="+mj-lt"/>
              <a:buAutoNum type="arabicPeriod"/>
            </a:pPr>
            <a:r>
              <a:rPr lang="en-IE" dirty="0"/>
              <a:t>Write and store the test results</a:t>
            </a:r>
          </a:p>
          <a:p>
            <a:pPr marL="971550" lvl="1" indent="-514350">
              <a:spcAft>
                <a:spcPts val="600"/>
              </a:spcAft>
              <a:buFont typeface="+mj-lt"/>
              <a:buAutoNum type="arabicPeriod"/>
            </a:pPr>
            <a:r>
              <a:rPr lang="en-IE" dirty="0"/>
              <a:t>Use </a:t>
            </a:r>
            <a:r>
              <a:rPr lang="en-IE" dirty="0">
                <a:solidFill>
                  <a:schemeClr val="accent6"/>
                </a:solidFill>
              </a:rPr>
              <a:t>which(…) </a:t>
            </a:r>
            <a:r>
              <a:rPr lang="en-IE" dirty="0"/>
              <a:t>to find location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IE" dirty="0"/>
              <a:t>Test if </a:t>
            </a:r>
            <a:r>
              <a:rPr lang="en-IE" dirty="0" err="1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sqrt</a:t>
            </a:r>
            <a:r>
              <a:rPr lang="en-IE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(x)^2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dirty="0"/>
              <a:t>equals </a:t>
            </a:r>
            <a:r>
              <a:rPr lang="en-IE" b="1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IE" dirty="0"/>
              <a:t> in all cases.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IE" dirty="0"/>
              <a:t>Same for </a:t>
            </a:r>
            <a:r>
              <a:rPr lang="en-IE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sqrt(x^2)</a:t>
            </a:r>
            <a:endParaRPr lang="en-IE" dirty="0">
              <a:solidFill>
                <a:schemeClr val="accent4"/>
              </a:solidFill>
            </a:endParaRPr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381797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325563"/>
            <a:ext cx="7886700" cy="52103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&amp;</a:t>
            </a:r>
            <a:r>
              <a:rPr lang="en-IE" b="1" dirty="0"/>
              <a:t> </a:t>
            </a:r>
            <a:r>
              <a:rPr lang="en-IE" dirty="0"/>
              <a:t>(AND), </a:t>
            </a:r>
            <a:r>
              <a:rPr lang="en-IE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r>
              <a:rPr lang="en-IE" dirty="0"/>
              <a:t> (OR), </a:t>
            </a:r>
            <a:r>
              <a:rPr lang="en-IE" b="1" dirty="0" err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xor</a:t>
            </a:r>
            <a:r>
              <a:rPr lang="en-IE" dirty="0"/>
              <a:t> (excl. OR)  and </a:t>
            </a:r>
            <a:r>
              <a:rPr lang="en-IE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</a:t>
            </a:r>
            <a:r>
              <a:rPr lang="en-IE" dirty="0"/>
              <a:t> (NOT)</a:t>
            </a:r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701" y="2463271"/>
            <a:ext cx="6441054" cy="36050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0" y="1"/>
            <a:ext cx="9144000" cy="10343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>
                <a:solidFill>
                  <a:srgbClr val="000000"/>
                </a:solidFill>
                <a:latin typeface="Calibri Light"/>
              </a:rPr>
              <a:t>2.1.7 Logical operators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20086350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3760" y="2116110"/>
            <a:ext cx="8256165" cy="4351338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IE" b="1" dirty="0">
                <a:solidFill>
                  <a:schemeClr val="bg2">
                    <a:lumMod val="75000"/>
                  </a:schemeClr>
                </a:solidFill>
                <a:cs typeface="Courier New" panose="02070309020205020404" pitchFamily="49" charset="0"/>
              </a:rPr>
              <a:t>||</a:t>
            </a:r>
            <a:r>
              <a:rPr lang="en-IE" dirty="0">
                <a:solidFill>
                  <a:schemeClr val="bg2">
                    <a:lumMod val="75000"/>
                  </a:schemeClr>
                </a:solidFill>
              </a:rPr>
              <a:t>,</a:t>
            </a:r>
            <a:r>
              <a:rPr lang="en-IE" b="1" dirty="0">
                <a:solidFill>
                  <a:schemeClr val="bg2">
                    <a:lumMod val="75000"/>
                  </a:schemeClr>
                </a:solidFill>
                <a:cs typeface="Courier New" panose="02070309020205020404" pitchFamily="49" charset="0"/>
              </a:rPr>
              <a:t> &amp;&amp; </a:t>
            </a:r>
            <a:r>
              <a:rPr lang="en-IE" dirty="0">
                <a:solidFill>
                  <a:schemeClr val="bg2">
                    <a:lumMod val="75000"/>
                  </a:schemeClr>
                </a:solidFill>
                <a:cs typeface="Courier New" panose="02070309020205020404" pitchFamily="49" charset="0"/>
              </a:rPr>
              <a:t>work only on first elements, m</a:t>
            </a:r>
            <a:r>
              <a:rPr lang="en-IE" dirty="0">
                <a:solidFill>
                  <a:schemeClr val="bg2">
                    <a:lumMod val="75000"/>
                  </a:schemeClr>
                </a:solidFill>
              </a:rPr>
              <a:t>ainly used for programming control-flow (</a:t>
            </a:r>
            <a:r>
              <a:rPr lang="en-IE" b="1" dirty="0">
                <a:solidFill>
                  <a:schemeClr val="bg2">
                    <a:lumMod val="75000"/>
                  </a:schemeClr>
                </a:solidFill>
                <a:cs typeface="Courier New" panose="02070309020205020404" pitchFamily="49" charset="0"/>
              </a:rPr>
              <a:t>if</a:t>
            </a:r>
            <a:r>
              <a:rPr lang="en-IE" dirty="0">
                <a:solidFill>
                  <a:schemeClr val="bg2">
                    <a:lumMod val="75000"/>
                  </a:schemeClr>
                </a:solidFill>
              </a:rPr>
              <a:t> clauses in particular).</a:t>
            </a:r>
            <a:br>
              <a:rPr lang="en-IE" dirty="0">
                <a:solidFill>
                  <a:schemeClr val="bg2">
                    <a:lumMod val="75000"/>
                  </a:schemeClr>
                </a:solidFill>
              </a:rPr>
            </a:br>
            <a:endParaRPr lang="en-IE" dirty="0">
              <a:solidFill>
                <a:schemeClr val="bg2">
                  <a:lumMod val="75000"/>
                </a:schemeClr>
              </a:solidFill>
            </a:endParaRPr>
          </a:p>
          <a:p>
            <a:pPr lvl="1"/>
            <a:endParaRPr lang="en-IE" dirty="0">
              <a:solidFill>
                <a:schemeClr val="bg2">
                  <a:lumMod val="75000"/>
                </a:schemeClr>
              </a:solidFill>
            </a:endParaRPr>
          </a:p>
          <a:p>
            <a:pPr marL="457200" lvl="1" indent="0">
              <a:buNone/>
            </a:pPr>
            <a:r>
              <a:rPr lang="en-IE" b="1" dirty="0" err="1">
                <a:solidFill>
                  <a:schemeClr val="bg2">
                    <a:lumMod val="75000"/>
                  </a:schemeClr>
                </a:solidFill>
                <a:cs typeface="Courier New" panose="02070309020205020404" pitchFamily="49" charset="0"/>
              </a:rPr>
              <a:t>isTRUE</a:t>
            </a:r>
            <a:r>
              <a:rPr lang="en-IE" b="1" dirty="0">
                <a:solidFill>
                  <a:schemeClr val="bg2">
                    <a:lumMod val="75000"/>
                  </a:schemeClr>
                </a:solidFill>
                <a:cs typeface="Courier New" panose="02070309020205020404" pitchFamily="49" charset="0"/>
              </a:rPr>
              <a:t>()</a:t>
            </a:r>
            <a:r>
              <a:rPr lang="en-IE" dirty="0">
                <a:solidFill>
                  <a:schemeClr val="bg2">
                    <a:lumMod val="75000"/>
                  </a:schemeClr>
                </a:solidFill>
              </a:rPr>
              <a:t> returns </a:t>
            </a:r>
            <a:r>
              <a:rPr lang="en-IE" b="1" dirty="0">
                <a:solidFill>
                  <a:schemeClr val="bg2">
                    <a:lumMod val="75000"/>
                  </a:schemeClr>
                </a:solidFill>
                <a:cs typeface="Courier New" panose="02070309020205020404" pitchFamily="49" charset="0"/>
              </a:rPr>
              <a:t>TRUE</a:t>
            </a:r>
            <a:r>
              <a:rPr lang="en-IE" dirty="0">
                <a:solidFill>
                  <a:schemeClr val="bg2">
                    <a:lumMod val="75000"/>
                  </a:schemeClr>
                </a:solidFill>
              </a:rPr>
              <a:t> if the condition is true, </a:t>
            </a:r>
            <a:r>
              <a:rPr lang="en-IE" b="1" dirty="0">
                <a:solidFill>
                  <a:schemeClr val="bg2">
                    <a:lumMod val="75000"/>
                  </a:schemeClr>
                </a:solidFill>
                <a:cs typeface="Courier New" panose="02070309020205020404" pitchFamily="49" charset="0"/>
              </a:rPr>
              <a:t>FALSE</a:t>
            </a:r>
            <a:r>
              <a:rPr lang="en-IE" b="1" dirty="0">
                <a:solidFill>
                  <a:schemeClr val="bg2">
                    <a:lumMod val="75000"/>
                  </a:schemeClr>
                </a:solidFill>
              </a:rPr>
              <a:t> in all other cases</a:t>
            </a:r>
            <a:r>
              <a:rPr lang="en-IE" dirty="0">
                <a:solidFill>
                  <a:schemeClr val="bg2">
                    <a:lumMod val="75000"/>
                  </a:schemeClr>
                </a:solidFill>
              </a:rPr>
              <a:t>… regardless of NA or any other indefinite value.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0" y="0"/>
            <a:ext cx="9144000" cy="10600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>
                <a:solidFill>
                  <a:srgbClr val="000000"/>
                </a:solidFill>
                <a:latin typeface="Calibri Light"/>
              </a:rPr>
              <a:t>2.1.7 Logical operators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76728409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/>
              <a:t>Exercises 2.1-3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IE" dirty="0"/>
              <a:t>Using the previous vector “x”:</a:t>
            </a:r>
          </a:p>
          <a:p>
            <a:pPr marL="0" indent="0">
              <a:buNone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Test if </a:t>
            </a:r>
            <a:r>
              <a:rPr lang="en-IE" dirty="0">
                <a:cs typeface="Courier New" panose="02070309020205020404" pitchFamily="49" charset="0"/>
              </a:rPr>
              <a:t>sqrt(x)^2 </a:t>
            </a:r>
            <a:r>
              <a:rPr lang="en-IE" dirty="0"/>
              <a:t>equals </a:t>
            </a:r>
            <a:r>
              <a:rPr lang="en-IE" dirty="0">
                <a:cs typeface="Courier New" panose="02070309020205020404" pitchFamily="49" charset="0"/>
              </a:rPr>
              <a:t>x</a:t>
            </a:r>
            <a:r>
              <a:rPr lang="en-IE" dirty="0"/>
              <a:t> in all cases.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Which elements of x are greater than 8 or less than 4?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Which elements have values between 4 and 8 ?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Identify small caps elements from </a:t>
            </a:r>
            <a:br>
              <a:rPr lang="en-IE" dirty="0"/>
            </a:br>
            <a:r>
              <a:rPr lang="en-IE" dirty="0" err="1">
                <a:cs typeface="Courier New" panose="02070309020205020404" pitchFamily="49" charset="0"/>
              </a:rPr>
              <a:t>setLet</a:t>
            </a:r>
            <a:r>
              <a:rPr lang="en-IE" dirty="0">
                <a:cs typeface="Courier New" panose="02070309020205020404" pitchFamily="49" charset="0"/>
              </a:rPr>
              <a:t> &lt;- c("A", "b", "Z", "g", "J") </a:t>
            </a:r>
            <a:br>
              <a:rPr lang="en-IE" dirty="0">
                <a:cs typeface="Courier New" panose="02070309020205020404" pitchFamily="49" charset="0"/>
              </a:rPr>
            </a:br>
            <a:r>
              <a:rPr lang="en-IE" i="1" dirty="0">
                <a:solidFill>
                  <a:schemeClr val="accent2"/>
                </a:solidFill>
              </a:rPr>
              <a:t>(type </a:t>
            </a:r>
            <a:r>
              <a:rPr lang="en-IE" i="1" dirty="0">
                <a:solidFill>
                  <a:schemeClr val="accent2"/>
                </a:solidFill>
                <a:cs typeface="Courier New" panose="02070309020205020404" pitchFamily="49" charset="0"/>
              </a:rPr>
              <a:t>letters in console</a:t>
            </a:r>
            <a:r>
              <a:rPr lang="en-IE" i="1" dirty="0">
                <a:solidFill>
                  <a:schemeClr val="accent2"/>
                </a:solidFill>
              </a:rPr>
              <a:t>).</a:t>
            </a:r>
            <a:endParaRPr lang="en-IE" i="1" strike="sngStrike" dirty="0">
              <a:solidFill>
                <a:schemeClr val="accent2"/>
              </a:solidFill>
            </a:endParaRPr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299184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8397776" cy="5021984"/>
          </a:xfrm>
        </p:spPr>
        <p:txBody>
          <a:bodyPr/>
          <a:lstStyle/>
          <a:p>
            <a:pPr marL="0" indent="0">
              <a:buNone/>
            </a:pPr>
            <a:r>
              <a:rPr lang="en-IE" b="1" dirty="0" err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seq</a:t>
            </a:r>
            <a:r>
              <a:rPr lang="en-IE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with several arguments/option</a:t>
            </a:r>
          </a:p>
          <a:p>
            <a:pPr lvl="1"/>
            <a:r>
              <a:rPr lang="en-IE" dirty="0"/>
              <a:t>“from= 10, to= 1, by= 1“ </a:t>
            </a:r>
          </a:p>
          <a:p>
            <a:pPr lvl="1"/>
            <a:r>
              <a:rPr lang="en-IE" dirty="0"/>
              <a:t>“</a:t>
            </a:r>
            <a:r>
              <a:rPr lang="en-IE" dirty="0" err="1"/>
              <a:t>length.out</a:t>
            </a:r>
            <a:r>
              <a:rPr lang="en-IE" dirty="0"/>
              <a:t>=“, length of sequence</a:t>
            </a:r>
          </a:p>
          <a:p>
            <a:pPr lvl="1"/>
            <a:r>
              <a:rPr lang="en-IE" dirty="0"/>
              <a:t>“</a:t>
            </a:r>
            <a:r>
              <a:rPr lang="en-IE" dirty="0" err="1"/>
              <a:t>along.with</a:t>
            </a:r>
            <a:r>
              <a:rPr lang="en-IE" dirty="0"/>
              <a:t>=“, same length as vector</a:t>
            </a:r>
          </a:p>
          <a:p>
            <a:pPr marL="0" indent="0">
              <a:buNone/>
            </a:pPr>
            <a:endParaRPr lang="en-IE" sz="2000" dirty="0">
              <a:solidFill>
                <a:schemeClr val="bg2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IE" sz="2000" dirty="0">
                <a:solidFill>
                  <a:schemeClr val="bg2">
                    <a:lumMod val="75000"/>
                  </a:schemeClr>
                </a:solidFill>
              </a:rPr>
              <a:t>Possible shortcuts of </a:t>
            </a:r>
            <a:r>
              <a:rPr lang="en-IE" sz="2000" dirty="0" err="1">
                <a:solidFill>
                  <a:schemeClr val="bg2">
                    <a:lumMod val="75000"/>
                  </a:schemeClr>
                </a:solidFill>
              </a:rPr>
              <a:t>seq</a:t>
            </a:r>
            <a:r>
              <a:rPr lang="en-IE" sz="2000" dirty="0">
                <a:solidFill>
                  <a:schemeClr val="bg2">
                    <a:lumMod val="75000"/>
                  </a:schemeClr>
                </a:solidFill>
              </a:rPr>
              <a:t> function</a:t>
            </a:r>
            <a:endParaRPr lang="en-IE" sz="2000" dirty="0">
              <a:solidFill>
                <a:schemeClr val="bg2">
                  <a:lumMod val="75000"/>
                </a:schemeClr>
              </a:solidFill>
              <a:highlight>
                <a:srgbClr val="C0C0C0"/>
              </a:highlight>
            </a:endParaRPr>
          </a:p>
          <a:p>
            <a:pPr lvl="2"/>
            <a:r>
              <a:rPr lang="en-IE" b="1" dirty="0" err="1">
                <a:solidFill>
                  <a:schemeClr val="bg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seq_len</a:t>
            </a:r>
            <a:r>
              <a:rPr lang="en-IE" b="1" dirty="0">
                <a:solidFill>
                  <a:schemeClr val="bg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(&lt;length&gt;)</a:t>
            </a:r>
            <a:endParaRPr lang="en-IE" dirty="0">
              <a:solidFill>
                <a:schemeClr val="bg2">
                  <a:lumMod val="75000"/>
                </a:schemeClr>
              </a:solidFill>
            </a:endParaRPr>
          </a:p>
          <a:p>
            <a:pPr lvl="2"/>
            <a:r>
              <a:rPr lang="en-IE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IE" b="1" dirty="0" err="1">
                <a:solidFill>
                  <a:schemeClr val="bg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seq_along</a:t>
            </a:r>
            <a:r>
              <a:rPr lang="en-IE" b="1" dirty="0">
                <a:solidFill>
                  <a:schemeClr val="bg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(&lt;vector&gt;)</a:t>
            </a:r>
          </a:p>
          <a:p>
            <a:pPr lvl="2"/>
            <a:endParaRPr lang="en-IE" b="1" dirty="0">
              <a:solidFill>
                <a:schemeClr val="bg2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IE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en-IE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IE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en-IE" sz="2000" b="1" dirty="0" err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en-IE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</a:t>
            </a:r>
            <a:endParaRPr lang="en-IE" sz="2000" b="1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3671" y="5627490"/>
            <a:ext cx="4913487" cy="5760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0" y="1"/>
            <a:ext cx="9144000" cy="9791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>
                <a:solidFill>
                  <a:srgbClr val="000000"/>
                </a:solidFill>
                <a:latin typeface="Calibri Light"/>
              </a:rPr>
              <a:t>2.1.8 Sequences &amp; repetitions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74207089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>
            <a:normAutofit fontScale="92500" lnSpcReduction="20000"/>
          </a:bodyPr>
          <a:lstStyle/>
          <a:p>
            <a:r>
              <a:rPr lang="en-IE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rep(…)</a:t>
            </a:r>
            <a:r>
              <a:rPr lang="en-IE" dirty="0"/>
              <a:t>: repetition of patterns, sequences,…</a:t>
            </a:r>
          </a:p>
          <a:p>
            <a:endParaRPr lang="en-IE" dirty="0"/>
          </a:p>
          <a:p>
            <a:endParaRPr lang="fr-FR" dirty="0"/>
          </a:p>
          <a:p>
            <a:endParaRPr lang="en-IE" dirty="0"/>
          </a:p>
          <a:p>
            <a:r>
              <a:rPr lang="en-IE" dirty="0">
                <a:solidFill>
                  <a:schemeClr val="accent6"/>
                </a:solidFill>
              </a:rPr>
              <a:t>c(…) </a:t>
            </a:r>
            <a:r>
              <a:rPr lang="en-IE" dirty="0"/>
              <a:t>/</a:t>
            </a:r>
            <a:r>
              <a:rPr lang="en-IE" dirty="0">
                <a:solidFill>
                  <a:schemeClr val="accent6"/>
                </a:solidFill>
              </a:rPr>
              <a:t> union(…) </a:t>
            </a:r>
            <a:r>
              <a:rPr lang="en-IE" dirty="0"/>
              <a:t>/</a:t>
            </a:r>
            <a:r>
              <a:rPr lang="en-IE" dirty="0">
                <a:solidFill>
                  <a:srgbClr val="C00000"/>
                </a:solidFill>
              </a:rPr>
              <a:t> </a:t>
            </a:r>
            <a:r>
              <a:rPr lang="en-IE" dirty="0">
                <a:solidFill>
                  <a:schemeClr val="accent6"/>
                </a:solidFill>
              </a:rPr>
              <a:t>intersect(…) </a:t>
            </a:r>
            <a:r>
              <a:rPr lang="en-IE" dirty="0"/>
              <a:t>…</a:t>
            </a:r>
          </a:p>
          <a:p>
            <a:endParaRPr lang="fr-FR" dirty="0"/>
          </a:p>
          <a:p>
            <a:endParaRPr lang="fr-FR" dirty="0"/>
          </a:p>
          <a:p>
            <a:endParaRPr lang="en-IE" dirty="0"/>
          </a:p>
          <a:p>
            <a:endParaRPr lang="en-IE" b="1" dirty="0">
              <a:solidFill>
                <a:schemeClr val="accent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IE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rev(…)</a:t>
            </a:r>
            <a:r>
              <a:rPr lang="en-IE" dirty="0">
                <a:solidFill>
                  <a:schemeClr val="accent6"/>
                </a:solidFill>
              </a:rPr>
              <a:t>: </a:t>
            </a:r>
            <a:r>
              <a:rPr lang="en-IE" dirty="0"/>
              <a:t>reverse a vector</a:t>
            </a:r>
          </a:p>
          <a:p>
            <a:endParaRPr lang="en-IE" dirty="0"/>
          </a:p>
          <a:p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6305" y="5655140"/>
            <a:ext cx="4603452" cy="524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7879" y="2058805"/>
            <a:ext cx="3456384" cy="9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0" y="1"/>
            <a:ext cx="9144000" cy="9408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>
                <a:latin typeface="+mj-lt"/>
                <a:ea typeface="+mj-ea"/>
                <a:cs typeface="+mj-cs"/>
              </a:rPr>
              <a:t>2.1.8 Sequences &amp; repetitions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D747CC98-9836-411E-B1F0-D4627A0B02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5732" y="3591623"/>
            <a:ext cx="3448531" cy="1438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01845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/>
          <a:lstStyle/>
          <a:p>
            <a:r>
              <a:rPr lang="en-IE" dirty="0"/>
              <a:t>R complies with the math precedence rules </a:t>
            </a:r>
            <a:br>
              <a:rPr lang="en-IE" dirty="0"/>
            </a:br>
            <a:r>
              <a:rPr lang="en-IE" dirty="0">
                <a:solidFill>
                  <a:schemeClr val="accent6"/>
                </a:solidFill>
              </a:rPr>
              <a:t>(</a:t>
            </a:r>
            <a:r>
              <a:rPr lang="en-IE" sz="24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 /</a:t>
            </a:r>
            <a:r>
              <a:rPr lang="en-IE" sz="2400" dirty="0"/>
              <a:t> over </a:t>
            </a:r>
            <a:r>
              <a:rPr lang="en-IE" sz="24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 -</a:t>
            </a:r>
            <a:r>
              <a:rPr lang="en-IE" dirty="0"/>
              <a:t>,…)</a:t>
            </a:r>
          </a:p>
          <a:p>
            <a:endParaRPr lang="en-IE" dirty="0"/>
          </a:p>
          <a:p>
            <a:r>
              <a:rPr lang="en-IE" dirty="0"/>
              <a:t>Some tricky cases (</a:t>
            </a:r>
            <a:r>
              <a:rPr lang="en-IE" i="1" dirty="0"/>
              <a:t>e.g. </a:t>
            </a:r>
            <a:r>
              <a:rPr lang="en-IE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en-IE" dirty="0"/>
              <a:t> )</a:t>
            </a:r>
            <a:endParaRPr lang="en-IE" i="1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pPr marL="0" indent="0">
              <a:buNone/>
            </a:pPr>
            <a:r>
              <a:rPr lang="en-IE" dirty="0"/>
              <a:t>	Always use </a:t>
            </a:r>
            <a:r>
              <a:rPr lang="en-IE" dirty="0">
                <a:solidFill>
                  <a:schemeClr val="accent6"/>
                </a:solidFill>
              </a:rPr>
              <a:t>(…)</a:t>
            </a:r>
            <a:r>
              <a:rPr lang="en-IE" dirty="0"/>
              <a:t> when you have a doubt</a:t>
            </a:r>
          </a:p>
          <a:p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9788" y="3494613"/>
            <a:ext cx="5770984" cy="8663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1320" y="5584527"/>
            <a:ext cx="2381163" cy="665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0" y="1"/>
            <a:ext cx="9144000" cy="1062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>
                <a:latin typeface="+mj-lt"/>
                <a:ea typeface="+mj-ea"/>
                <a:cs typeface="+mj-cs"/>
              </a:rPr>
              <a:t>2.1.9 Operators’ precedence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Flèche : droite 4">
            <a:extLst>
              <a:ext uri="{FF2B5EF4-FFF2-40B4-BE49-F238E27FC236}">
                <a16:creationId xmlns:a16="http://schemas.microsoft.com/office/drawing/2014/main" id="{B755666B-4EAD-462C-86FF-1F7CE997E373}"/>
              </a:ext>
            </a:extLst>
          </p:cNvPr>
          <p:cNvSpPr/>
          <p:nvPr/>
        </p:nvSpPr>
        <p:spPr>
          <a:xfrm>
            <a:off x="750270" y="5112921"/>
            <a:ext cx="499949" cy="3006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1797376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991274"/>
          </a:xfrm>
        </p:spPr>
        <p:txBody>
          <a:bodyPr/>
          <a:lstStyle/>
          <a:p>
            <a:pPr algn="ctr"/>
            <a:r>
              <a:rPr lang="en-IE" dirty="0"/>
              <a:t>Exercises 2.1-4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580098" y="1987466"/>
            <a:ext cx="8104040" cy="4351338"/>
          </a:xfrm>
        </p:spPr>
        <p:txBody>
          <a:bodyPr>
            <a:normAutofit/>
          </a:bodyPr>
          <a:lstStyle/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IE" dirty="0"/>
              <a:t>Create a sequence (</a:t>
            </a:r>
            <a:r>
              <a:rPr lang="en-IE" dirty="0" err="1">
                <a:solidFill>
                  <a:schemeClr val="accent6"/>
                </a:solidFill>
                <a:cs typeface="Courier New" panose="02070309020205020404" pitchFamily="49" charset="0"/>
              </a:rPr>
              <a:t>seq</a:t>
            </a:r>
            <a:r>
              <a:rPr lang="en-IE" dirty="0">
                <a:solidFill>
                  <a:schemeClr val="accent6"/>
                </a:solidFill>
                <a:cs typeface="Courier New" panose="02070309020205020404" pitchFamily="49" charset="0"/>
              </a:rPr>
              <a:t>()</a:t>
            </a:r>
            <a:r>
              <a:rPr lang="en-IE" dirty="0"/>
              <a:t>) from 2 to 11 by 3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IE" dirty="0"/>
              <a:t>Create a sequence starting at 2, by 1 </a:t>
            </a:r>
          </a:p>
          <a:p>
            <a:pPr marL="914400" lvl="1" indent="-514350">
              <a:spcBef>
                <a:spcPts val="0"/>
              </a:spcBef>
            </a:pPr>
            <a:r>
              <a:rPr lang="en-IE" dirty="0"/>
              <a:t>with the length of the vector x (from exercises 2.2.7)</a:t>
            </a:r>
          </a:p>
          <a:p>
            <a:pPr marL="914400" lvl="1" indent="-514350">
              <a:spcBef>
                <a:spcPts val="0"/>
              </a:spcBef>
            </a:pPr>
            <a:r>
              <a:rPr lang="en-IE" dirty="0"/>
              <a:t>using </a:t>
            </a:r>
            <a:r>
              <a:rPr lang="en-IE" dirty="0" err="1">
                <a:solidFill>
                  <a:schemeClr val="accent6"/>
                </a:solidFill>
              </a:rPr>
              <a:t>seq</a:t>
            </a:r>
            <a:r>
              <a:rPr lang="en-IE" dirty="0">
                <a:solidFill>
                  <a:schemeClr val="accent6"/>
                </a:solidFill>
              </a:rPr>
              <a:t>() </a:t>
            </a:r>
            <a:r>
              <a:rPr lang="en-IE" dirty="0"/>
              <a:t>then “</a:t>
            </a:r>
            <a:r>
              <a:rPr lang="en-IE" dirty="0">
                <a:solidFill>
                  <a:schemeClr val="accent6"/>
                </a:solidFill>
              </a:rPr>
              <a:t>:</a:t>
            </a:r>
            <a:r>
              <a:rPr lang="en-IE" dirty="0"/>
              <a:t>”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IE" dirty="0">
                <a:solidFill>
                  <a:schemeClr val="bg2"/>
                </a:solidFill>
              </a:rPr>
              <a:t>Create the same sequence using </a:t>
            </a:r>
            <a:r>
              <a:rPr lang="en-IE" dirty="0" err="1">
                <a:solidFill>
                  <a:schemeClr val="bg2"/>
                </a:solidFill>
                <a:cs typeface="Courier New" panose="02070309020205020404" pitchFamily="49" charset="0"/>
              </a:rPr>
              <a:t>seq_along</a:t>
            </a:r>
            <a:r>
              <a:rPr lang="en-IE" dirty="0">
                <a:solidFill>
                  <a:schemeClr val="bg2"/>
                </a:solidFill>
                <a:cs typeface="Courier New" panose="02070309020205020404" pitchFamily="49" charset="0"/>
              </a:rPr>
              <a:t>()</a:t>
            </a:r>
            <a:endParaRPr lang="en-IE" dirty="0">
              <a:solidFill>
                <a:schemeClr val="bg2"/>
              </a:solidFill>
            </a:endParaRP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IE" dirty="0"/>
              <a:t>Reverse x and store it in x2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IE" dirty="0"/>
              <a:t>Create a sequence from 100 to 0 by 5</a:t>
            </a:r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0991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>
            <a:normAutofit fontScale="90000"/>
          </a:bodyPr>
          <a:lstStyle/>
          <a:p>
            <a:r>
              <a:rPr lang="en-IE" dirty="0"/>
              <a:t>Code (R) Vs clicks (Excel)</a:t>
            </a:r>
            <a:br>
              <a:rPr lang="en-IE" dirty="0"/>
            </a:br>
            <a:r>
              <a:rPr lang="en-IE" sz="3600" dirty="0"/>
              <a:t>Similarities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5246" y="1460248"/>
            <a:ext cx="8738754" cy="44210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dirty="0"/>
              <a:t>All steps in excel translate as command lines</a:t>
            </a:r>
          </a:p>
          <a:p>
            <a:pPr marL="0" indent="0">
              <a:buNone/>
            </a:pPr>
            <a:endParaRPr lang="en-IE" sz="800" dirty="0"/>
          </a:p>
          <a:p>
            <a:pPr marL="0" indent="0">
              <a:buNone/>
            </a:pPr>
            <a:r>
              <a:rPr lang="en-IE" dirty="0"/>
              <a:t>Ex : calculate the mean per column from a file</a:t>
            </a:r>
          </a:p>
          <a:p>
            <a:endParaRPr lang="en-IE" dirty="0"/>
          </a:p>
          <a:p>
            <a:pPr lvl="2"/>
            <a:r>
              <a:rPr lang="en-IE" dirty="0"/>
              <a:t>Get ‘to’ file location </a:t>
            </a:r>
          </a:p>
          <a:p>
            <a:pPr lvl="2"/>
            <a:r>
              <a:rPr lang="en-IE" dirty="0"/>
              <a:t>Open file</a:t>
            </a:r>
          </a:p>
          <a:p>
            <a:pPr lvl="2"/>
            <a:r>
              <a:rPr lang="en-IE" dirty="0"/>
              <a:t>Compute the means</a:t>
            </a:r>
          </a:p>
        </p:txBody>
      </p:sp>
      <p:pic>
        <p:nvPicPr>
          <p:cNvPr id="6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71352" y="4598425"/>
            <a:ext cx="7103395" cy="1598189"/>
          </a:xfrm>
          <a:prstGeom prst="rect">
            <a:avLst/>
          </a:prstGeom>
        </p:spPr>
      </p:pic>
      <p:pic>
        <p:nvPicPr>
          <p:cNvPr id="7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600" y="4509253"/>
            <a:ext cx="599711" cy="471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6" descr="http://avs.vsb.cz/prislusenstvi/xlsx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600" y="3088878"/>
            <a:ext cx="519934" cy="519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89747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7357" y="1508681"/>
            <a:ext cx="78867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sz="3200" dirty="0"/>
              <a:t>One operator </a:t>
            </a:r>
            <a:r>
              <a:rPr lang="en-IE" sz="32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[…],</a:t>
            </a:r>
            <a:r>
              <a:rPr lang="en-IE" sz="32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sz="3200" dirty="0">
                <a:cs typeface="Courier New" panose="02070309020205020404" pitchFamily="49" charset="0"/>
              </a:rPr>
              <a:t>and se</a:t>
            </a:r>
            <a:r>
              <a:rPr lang="en-IE" sz="3200" dirty="0"/>
              <a:t>veral ways</a:t>
            </a:r>
            <a:endParaRPr lang="en-IE" sz="3200" dirty="0"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IE" sz="2000" dirty="0"/>
          </a:p>
          <a:p>
            <a:pPr marL="0" indent="0">
              <a:buNone/>
            </a:pPr>
            <a:endParaRPr lang="en-IE" dirty="0"/>
          </a:p>
          <a:p>
            <a:pPr lvl="1"/>
            <a:r>
              <a:rPr lang="en-IE" dirty="0"/>
              <a:t>position</a:t>
            </a:r>
          </a:p>
          <a:p>
            <a:pPr lvl="1">
              <a:lnSpc>
                <a:spcPct val="200000"/>
              </a:lnSpc>
            </a:pPr>
            <a:endParaRPr lang="en-IE" dirty="0"/>
          </a:p>
          <a:p>
            <a:pPr lvl="1"/>
            <a:r>
              <a:rPr lang="en-IE" dirty="0"/>
              <a:t>logical</a:t>
            </a:r>
          </a:p>
          <a:p>
            <a:pPr marL="457200" lvl="1" indent="0">
              <a:lnSpc>
                <a:spcPct val="200000"/>
              </a:lnSpc>
              <a:buNone/>
            </a:pPr>
            <a:endParaRPr lang="en-IE" dirty="0"/>
          </a:p>
          <a:p>
            <a:pPr lvl="1"/>
            <a:r>
              <a:rPr lang="en-IE" dirty="0"/>
              <a:t>name</a:t>
            </a:r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8089" y="2150134"/>
            <a:ext cx="6365235" cy="4941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7700" y="4564149"/>
            <a:ext cx="5488600" cy="5774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7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4322" y="3310215"/>
            <a:ext cx="3152768" cy="572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8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4784" y="5755405"/>
            <a:ext cx="3854431" cy="7008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0" y="1"/>
            <a:ext cx="9144000" cy="9408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>
                <a:latin typeface="+mj-lt"/>
                <a:ea typeface="+mj-ea"/>
                <a:cs typeface="+mj-cs"/>
              </a:rPr>
              <a:t>2.1.10 Selecting a vector subset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2" name="Accolade ouvrante 1">
            <a:extLst>
              <a:ext uri="{FF2B5EF4-FFF2-40B4-BE49-F238E27FC236}">
                <a16:creationId xmlns:a16="http://schemas.microsoft.com/office/drawing/2014/main" id="{6DC90751-2D36-49EF-9738-2B8E84395023}"/>
              </a:ext>
            </a:extLst>
          </p:cNvPr>
          <p:cNvSpPr/>
          <p:nvPr/>
        </p:nvSpPr>
        <p:spPr>
          <a:xfrm>
            <a:off x="627557" y="2949547"/>
            <a:ext cx="368187" cy="350666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0340067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i="1" dirty="0"/>
              <a:t>Everything but…</a:t>
            </a:r>
          </a:p>
          <a:p>
            <a:pPr marL="0" indent="0">
              <a:buNone/>
            </a:pPr>
            <a:r>
              <a:rPr lang="en-IE" i="1" dirty="0"/>
              <a:t>   </a:t>
            </a:r>
            <a:r>
              <a:rPr lang="en-IE" b="1" i="1" dirty="0">
                <a:solidFill>
                  <a:srgbClr val="FFC000"/>
                </a:solidFill>
              </a:rPr>
              <a:t>use negative position indices</a:t>
            </a:r>
          </a:p>
          <a:p>
            <a:pPr marL="0" indent="0">
              <a:buNone/>
            </a:pPr>
            <a:endParaRPr lang="en-IE" b="1" i="1" dirty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en-IE" b="1" i="1" dirty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en-IE" sz="4400" b="1" i="1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IE" sz="2400" dirty="0"/>
              <a:t>=&gt; Elements 1 and 26 suppressed </a:t>
            </a:r>
            <a:r>
              <a:rPr lang="en-IE" sz="2400" i="1" dirty="0"/>
              <a:t>from the output</a:t>
            </a:r>
          </a:p>
          <a:p>
            <a:pPr marL="0" indent="0">
              <a:buNone/>
            </a:pPr>
            <a:endParaRPr lang="en-IE" i="1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075" y="3030538"/>
            <a:ext cx="7521104" cy="639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275" y="5148263"/>
            <a:ext cx="8621696" cy="503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Oval 10"/>
          <p:cNvSpPr/>
          <p:nvPr/>
        </p:nvSpPr>
        <p:spPr>
          <a:xfrm>
            <a:off x="117634" y="5041901"/>
            <a:ext cx="355282" cy="609599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2" name="Oval 11"/>
          <p:cNvSpPr/>
          <p:nvPr/>
        </p:nvSpPr>
        <p:spPr>
          <a:xfrm>
            <a:off x="8703798" y="5095081"/>
            <a:ext cx="355282" cy="609599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0" y="1"/>
            <a:ext cx="9144000" cy="9063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>
                <a:latin typeface="+mj-lt"/>
                <a:ea typeface="+mj-ea"/>
                <a:cs typeface="+mj-cs"/>
              </a:rPr>
              <a:t>2.1.10 Accessing vector subset</a:t>
            </a:r>
          </a:p>
        </p:txBody>
      </p:sp>
    </p:spTree>
    <p:extLst>
      <p:ext uri="{BB962C8B-B14F-4D97-AF65-F5344CB8AC3E}">
        <p14:creationId xmlns:p14="http://schemas.microsoft.com/office/powerpoint/2010/main" val="1126500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6829" y="1176196"/>
            <a:ext cx="7886700" cy="54546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b="1" dirty="0"/>
              <a:t>Select </a:t>
            </a:r>
            <a:r>
              <a:rPr lang="en-IE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[…]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and assign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&lt;-</a:t>
            </a:r>
          </a:p>
          <a:p>
            <a:pPr marL="0" indent="0">
              <a:buNone/>
            </a:pPr>
            <a:endParaRPr lang="en-IE" b="1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IE" b="1" dirty="0"/>
          </a:p>
          <a:p>
            <a:pPr lvl="1">
              <a:spcBef>
                <a:spcPts val="1200"/>
              </a:spcBef>
            </a:pPr>
            <a:r>
              <a:rPr lang="en-IE" dirty="0"/>
              <a:t>position</a:t>
            </a:r>
            <a:br>
              <a:rPr lang="en-IE" dirty="0"/>
            </a:br>
            <a:endParaRPr lang="en-IE" dirty="0"/>
          </a:p>
          <a:p>
            <a:pPr lvl="1">
              <a:spcBef>
                <a:spcPts val="1200"/>
              </a:spcBef>
            </a:pPr>
            <a:r>
              <a:rPr lang="en-IE" dirty="0"/>
              <a:t>logical (test)</a:t>
            </a:r>
            <a:br>
              <a:rPr lang="en-IE" dirty="0"/>
            </a:br>
            <a:endParaRPr lang="en-IE" dirty="0"/>
          </a:p>
          <a:p>
            <a:pPr lvl="1">
              <a:spcBef>
                <a:spcPts val="1200"/>
              </a:spcBef>
            </a:pPr>
            <a:r>
              <a:rPr lang="en-IE" dirty="0"/>
              <a:t>name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891" y="2085406"/>
            <a:ext cx="6745287" cy="54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7781" y="3181133"/>
            <a:ext cx="4268932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652" y="4032007"/>
            <a:ext cx="635508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1555" y="4894863"/>
            <a:ext cx="467868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408" y="5726029"/>
            <a:ext cx="6754813" cy="54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Oval 4"/>
          <p:cNvSpPr/>
          <p:nvPr/>
        </p:nvSpPr>
        <p:spPr>
          <a:xfrm>
            <a:off x="892207" y="6026066"/>
            <a:ext cx="948713" cy="297439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1" name="Oval 10"/>
          <p:cNvSpPr/>
          <p:nvPr/>
        </p:nvSpPr>
        <p:spPr>
          <a:xfrm>
            <a:off x="4020751" y="6026067"/>
            <a:ext cx="1057276" cy="278400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2" name="Oval 11"/>
          <p:cNvSpPr/>
          <p:nvPr/>
        </p:nvSpPr>
        <p:spPr>
          <a:xfrm>
            <a:off x="6915704" y="5768892"/>
            <a:ext cx="278913" cy="609599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3" name="Oval 12"/>
          <p:cNvSpPr/>
          <p:nvPr/>
        </p:nvSpPr>
        <p:spPr>
          <a:xfrm>
            <a:off x="7414508" y="5768892"/>
            <a:ext cx="278914" cy="609599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0" y="0"/>
            <a:ext cx="9144000" cy="11216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US" sz="4400" dirty="0">
                <a:solidFill>
                  <a:srgbClr val="000000"/>
                </a:solidFill>
                <a:latin typeface="Calibri Light"/>
              </a:rPr>
              <a:t>2.1.11 Modifying a vector subset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2" name="Flèche : bas 1">
            <a:extLst>
              <a:ext uri="{FF2B5EF4-FFF2-40B4-BE49-F238E27FC236}">
                <a16:creationId xmlns:a16="http://schemas.microsoft.com/office/drawing/2014/main" id="{9DC2F200-67ED-4D2E-9B50-387DD8BA24D9}"/>
              </a:ext>
            </a:extLst>
          </p:cNvPr>
          <p:cNvSpPr/>
          <p:nvPr/>
        </p:nvSpPr>
        <p:spPr>
          <a:xfrm>
            <a:off x="4142247" y="2784609"/>
            <a:ext cx="220602" cy="32385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Flèche : bas 14">
            <a:extLst>
              <a:ext uri="{FF2B5EF4-FFF2-40B4-BE49-F238E27FC236}">
                <a16:creationId xmlns:a16="http://schemas.microsoft.com/office/drawing/2014/main" id="{3CFF76FC-584E-4D27-AAD6-9240CBCD87BD}"/>
              </a:ext>
            </a:extLst>
          </p:cNvPr>
          <p:cNvSpPr/>
          <p:nvPr/>
        </p:nvSpPr>
        <p:spPr>
          <a:xfrm>
            <a:off x="4175624" y="3646927"/>
            <a:ext cx="220602" cy="32385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Flèche : bas 15">
            <a:extLst>
              <a:ext uri="{FF2B5EF4-FFF2-40B4-BE49-F238E27FC236}">
                <a16:creationId xmlns:a16="http://schemas.microsoft.com/office/drawing/2014/main" id="{F138361F-6AA1-4785-A557-9C7477E31B9B}"/>
              </a:ext>
            </a:extLst>
          </p:cNvPr>
          <p:cNvSpPr/>
          <p:nvPr/>
        </p:nvSpPr>
        <p:spPr>
          <a:xfrm>
            <a:off x="4190594" y="4490017"/>
            <a:ext cx="220602" cy="32385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Flèche : bas 17">
            <a:extLst>
              <a:ext uri="{FF2B5EF4-FFF2-40B4-BE49-F238E27FC236}">
                <a16:creationId xmlns:a16="http://schemas.microsoft.com/office/drawing/2014/main" id="{60A6C004-9D13-46AF-8187-60798C85DA14}"/>
              </a:ext>
            </a:extLst>
          </p:cNvPr>
          <p:cNvSpPr/>
          <p:nvPr/>
        </p:nvSpPr>
        <p:spPr>
          <a:xfrm>
            <a:off x="4190594" y="5267350"/>
            <a:ext cx="220602" cy="32385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0178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 animBg="1"/>
      <p:bldP spid="12" grpId="0" animBg="1"/>
      <p:bldP spid="13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1011504"/>
          </a:xfrm>
        </p:spPr>
        <p:txBody>
          <a:bodyPr/>
          <a:lstStyle/>
          <a:p>
            <a:pPr algn="ctr"/>
            <a:r>
              <a:rPr lang="en-IE" dirty="0"/>
              <a:t>Exercises 2.1-5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56645" y="1934866"/>
            <a:ext cx="9144000" cy="4784495"/>
          </a:xfrm>
        </p:spPr>
        <p:txBody>
          <a:bodyPr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IE" sz="2000" dirty="0"/>
              <a:t>Create a vector called “seq5” as a sequence from 2 to 6</a:t>
            </a:r>
          </a:p>
          <a:p>
            <a:pPr marL="514350" indent="-514350">
              <a:buFont typeface="+mj-lt"/>
              <a:buAutoNum type="arabicPeriod"/>
            </a:pPr>
            <a:r>
              <a:rPr lang="en-IE" sz="2000" dirty="0"/>
              <a:t>Name </a:t>
            </a:r>
            <a:r>
              <a:rPr lang="en-IE" sz="1600" dirty="0"/>
              <a:t>(</a:t>
            </a:r>
            <a:r>
              <a:rPr lang="en-IE" sz="1600" dirty="0">
                <a:solidFill>
                  <a:schemeClr val="accent6"/>
                </a:solidFill>
              </a:rPr>
              <a:t>names(…)&lt;-) </a:t>
            </a:r>
            <a:r>
              <a:rPr lang="en-IE" sz="2000" dirty="0"/>
              <a:t>the elements using 5 letters from the vector </a:t>
            </a:r>
            <a:r>
              <a:rPr lang="en-IE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letters</a:t>
            </a:r>
            <a:r>
              <a:rPr lang="en-IE" sz="2000" dirty="0"/>
              <a:t>. </a:t>
            </a:r>
          </a:p>
          <a:p>
            <a:pPr marL="457200" lvl="1" indent="0">
              <a:buNone/>
            </a:pPr>
            <a:r>
              <a:rPr lang="en-IE" sz="1600" dirty="0"/>
              <a:t>(Go step by step : extract the letters, change names … </a:t>
            </a:r>
            <a:br>
              <a:rPr lang="en-IE" sz="1600" dirty="0"/>
            </a:br>
            <a:endParaRPr lang="en-IE" sz="1600" dirty="0"/>
          </a:p>
          <a:p>
            <a:pPr marL="514350" indent="-514350">
              <a:buFont typeface="+mj-lt"/>
              <a:buAutoNum type="arabicPeriod"/>
            </a:pPr>
            <a:r>
              <a:rPr lang="en-IE" sz="2000" dirty="0"/>
              <a:t>Select the elements 2 and 4 using their positions then names.</a:t>
            </a:r>
          </a:p>
          <a:p>
            <a:pPr marL="514350" indent="-514350">
              <a:buFont typeface="+mj-lt"/>
              <a:buAutoNum type="arabicPeriod"/>
            </a:pPr>
            <a:r>
              <a:rPr lang="en-IE" sz="2000" dirty="0"/>
              <a:t>Find out which elements are greater than 3? </a:t>
            </a:r>
          </a:p>
          <a:p>
            <a:pPr marL="514350" indent="-514350">
              <a:buFont typeface="+mj-lt"/>
              <a:buAutoNum type="arabicPeriod"/>
            </a:pPr>
            <a:r>
              <a:rPr lang="en-IE" sz="2000" dirty="0"/>
              <a:t>Extract the last element? (suppose you do not know the length of seq5)</a:t>
            </a:r>
          </a:p>
          <a:p>
            <a:pPr marL="514350" indent="-514350">
              <a:buFont typeface="+mj-lt"/>
              <a:buAutoNum type="arabicPeriod"/>
            </a:pPr>
            <a:r>
              <a:rPr lang="en-IE" sz="2000" dirty="0"/>
              <a:t>Run </a:t>
            </a:r>
            <a:r>
              <a:rPr lang="en-IE" sz="2000" b="1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size &lt;- </a:t>
            </a:r>
            <a:r>
              <a:rPr lang="en-IE" sz="2000" b="1" dirty="0" err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rnorm</a:t>
            </a:r>
            <a:r>
              <a:rPr lang="en-IE" sz="2000" b="1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(n = 50, mean = 30, </a:t>
            </a:r>
            <a:r>
              <a:rPr lang="en-IE" sz="2000" b="1" dirty="0" err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sd</a:t>
            </a:r>
            <a:r>
              <a:rPr lang="en-IE" sz="2000" b="1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3)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sz="1600" dirty="0"/>
              <a:t>Which “individuals” have a size of at least 33?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sz="1600" dirty="0"/>
              <a:t>How many are they?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sz="1600" dirty="0"/>
              <a:t>Replace these value by NA.</a:t>
            </a:r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610857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64629" y="1158812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en-IE" dirty="0"/>
              <a:t>2.2 </a:t>
            </a:r>
            <a:r>
              <a:rPr lang="en-IE" b="1" dirty="0"/>
              <a:t>Further data types</a:t>
            </a:r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1392" y="2720134"/>
            <a:ext cx="3758476" cy="1562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 descr="C:\Users\yreecht\Pictures\Rcourse\usine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4132" y="3894894"/>
            <a:ext cx="3692292" cy="2356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921417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471096" y="1230752"/>
          <a:ext cx="8174131" cy="539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101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85420">
                <a:tc rowSpan="2">
                  <a:txBody>
                    <a:bodyPr/>
                    <a:lstStyle/>
                    <a:p>
                      <a:r>
                        <a:rPr lang="en-IE" dirty="0"/>
                        <a:t>#</a:t>
                      </a:r>
                      <a:r>
                        <a:rPr lang="en-IE" baseline="0" dirty="0"/>
                        <a:t> d</a:t>
                      </a:r>
                      <a:r>
                        <a:rPr lang="en-IE" dirty="0"/>
                        <a:t>imensions</a:t>
                      </a:r>
                    </a:p>
                  </a:txBody>
                  <a:tcPr anchor="b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E"/>
                        <a:t>                         </a:t>
                      </a:r>
                      <a:r>
                        <a:rPr lang="en-IE" baseline="0"/>
                        <a:t>  </a:t>
                      </a:r>
                      <a:r>
                        <a:rPr lang="en-IE"/>
                        <a:t>Type of data</a:t>
                      </a:r>
                      <a:endParaRPr lang="en-IE" dirty="0"/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5420">
                <a:tc v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IE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Homogeneous</a:t>
                      </a: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IE"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Heterogeneous</a:t>
                      </a:r>
                      <a:endParaRPr lang="en-IE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>
                    <a:lnT w="571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vector</a:t>
                      </a:r>
                    </a:p>
                    <a:p>
                      <a:endParaRPr lang="en-IE" dirty="0"/>
                    </a:p>
                    <a:p>
                      <a:endParaRPr lang="en-IE" dirty="0"/>
                    </a:p>
                  </a:txBody>
                  <a:tcPr>
                    <a:lnT w="571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IE"/>
                        <a:t>List</a:t>
                      </a:r>
                    </a:p>
                    <a:p>
                      <a:endParaRPr lang="en-IE"/>
                    </a:p>
                    <a:p>
                      <a:endParaRPr lang="en-IE"/>
                    </a:p>
                    <a:p>
                      <a:endParaRPr lang="en-IE"/>
                    </a:p>
                    <a:p>
                      <a:endParaRPr lang="en-IE" dirty="0"/>
                    </a:p>
                  </a:txBody>
                  <a:tcPr>
                    <a:lnT w="571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matrix</a:t>
                      </a:r>
                    </a:p>
                    <a:p>
                      <a:endParaRPr lang="en-IE" dirty="0"/>
                    </a:p>
                    <a:p>
                      <a:endParaRPr lang="en-IE" dirty="0"/>
                    </a:p>
                    <a:p>
                      <a:endParaRPr lang="en-IE" dirty="0"/>
                    </a:p>
                    <a:p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/>
                        <a:t>data.frame (tables)</a:t>
                      </a:r>
                      <a:endParaRPr lang="en-I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array</a:t>
                      </a:r>
                    </a:p>
                    <a:p>
                      <a:endParaRPr lang="en-IE" dirty="0"/>
                    </a:p>
                    <a:p>
                      <a:endParaRPr lang="en-IE" dirty="0"/>
                    </a:p>
                    <a:p>
                      <a:endParaRPr lang="en-IE" dirty="0"/>
                    </a:p>
                    <a:p>
                      <a:endParaRPr lang="en-IE" dirty="0"/>
                    </a:p>
                    <a:p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9934" y="2349940"/>
            <a:ext cx="1300163" cy="426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9934" y="3794934"/>
            <a:ext cx="1286828" cy="10401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9934" y="5255087"/>
            <a:ext cx="1546860" cy="1280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9734" y="2349940"/>
            <a:ext cx="3627120" cy="9467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9733" y="3794934"/>
            <a:ext cx="1300163" cy="1033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2" descr="RStudio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0" y="0"/>
            <a:ext cx="9144000" cy="9321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US" sz="4400" dirty="0">
                <a:latin typeface="+mj-lt"/>
                <a:ea typeface="+mj-ea"/>
                <a:cs typeface="+mj-cs"/>
              </a:rPr>
              <a:t>2.2.1 Data types summary</a:t>
            </a:r>
          </a:p>
        </p:txBody>
      </p:sp>
      <p:pic>
        <p:nvPicPr>
          <p:cNvPr id="1026" name="Picture 2" descr="Icône Excel, logo, microsoft, ms Gratuit de Social Media Logos">
            <a:extLst>
              <a:ext uri="{FF2B5EF4-FFF2-40B4-BE49-F238E27FC236}">
                <a16:creationId xmlns:a16="http://schemas.microsoft.com/office/drawing/2014/main" id="{82131579-CA7D-4325-B77A-F6B5098B8A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7390" y="4379245"/>
            <a:ext cx="387982" cy="387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143207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339593"/>
            <a:ext cx="7886700" cy="4351338"/>
          </a:xfrm>
        </p:spPr>
        <p:txBody>
          <a:bodyPr>
            <a:normAutofit/>
          </a:bodyPr>
          <a:lstStyle/>
          <a:p>
            <a:r>
              <a:rPr lang="en-IE" b="1" dirty="0">
                <a:solidFill>
                  <a:srgbClr val="C00000"/>
                </a:solidFill>
              </a:rPr>
              <a:t>Matrix</a:t>
            </a:r>
          </a:p>
          <a:p>
            <a:pPr lvl="1"/>
            <a:r>
              <a:rPr lang="en-IE" b="1" dirty="0">
                <a:solidFill>
                  <a:srgbClr val="C00000"/>
                </a:solidFill>
              </a:rPr>
              <a:t>2 dimensions, </a:t>
            </a:r>
            <a:r>
              <a:rPr lang="en-IE" dirty="0"/>
              <a:t>rows and columns, possibly named</a:t>
            </a:r>
          </a:p>
          <a:p>
            <a:pPr lvl="1"/>
            <a:r>
              <a:rPr lang="en-IE" dirty="0"/>
              <a:t>can be of any mode seen for a vector </a:t>
            </a:r>
          </a:p>
          <a:p>
            <a:pPr lvl="1"/>
            <a:r>
              <a:rPr lang="en-IE" dirty="0"/>
              <a:t>matrix algebra fully supported in R </a:t>
            </a:r>
          </a:p>
          <a:p>
            <a:pPr lvl="1"/>
            <a:r>
              <a:rPr lang="en-IE" dirty="0"/>
              <a:t>created by  </a:t>
            </a:r>
            <a:r>
              <a:rPr lang="en-IE" b="1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matrix(…)</a:t>
            </a:r>
            <a:r>
              <a:rPr lang="en-IE" dirty="0">
                <a:solidFill>
                  <a:schemeClr val="accent6">
                    <a:lumMod val="75000"/>
                  </a:schemeClr>
                </a:solidFill>
              </a:rPr>
              <a:t>, </a:t>
            </a:r>
            <a:br>
              <a:rPr lang="en-IE" dirty="0">
                <a:solidFill>
                  <a:schemeClr val="accent6">
                    <a:lumMod val="75000"/>
                  </a:schemeClr>
                </a:solidFill>
              </a:rPr>
            </a:br>
            <a:r>
              <a:rPr lang="en-IE" b="1" dirty="0" err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cbind</a:t>
            </a:r>
            <a:r>
              <a:rPr lang="en-IE" b="1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IE" dirty="0">
                <a:solidFill>
                  <a:schemeClr val="accent6">
                    <a:lumMod val="75000"/>
                  </a:schemeClr>
                </a:solidFill>
              </a:rPr>
              <a:t>, </a:t>
            </a:r>
            <a:r>
              <a:rPr lang="en-IE" b="1" dirty="0" err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rbind</a:t>
            </a:r>
            <a:r>
              <a:rPr lang="en-IE" b="1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</a:p>
          <a:p>
            <a:pPr marL="457200" lvl="1" indent="0">
              <a:buNone/>
            </a:pPr>
            <a:endParaRPr lang="en-IE" b="1" dirty="0">
              <a:solidFill>
                <a:srgbClr val="C00000"/>
              </a:solidFill>
            </a:endParaRPr>
          </a:p>
          <a:p>
            <a:r>
              <a:rPr lang="en-IE" b="1" dirty="0">
                <a:solidFill>
                  <a:srgbClr val="C00000"/>
                </a:solidFill>
              </a:rPr>
              <a:t>Array</a:t>
            </a:r>
            <a:r>
              <a:rPr lang="en-IE" dirty="0"/>
              <a:t>: </a:t>
            </a:r>
            <a:r>
              <a:rPr lang="en-IE" sz="2400" dirty="0"/>
              <a:t>~ Same with unlimited number of dimensions.</a:t>
            </a:r>
            <a:endParaRPr lang="en-IE" sz="2400" dirty="0">
              <a:solidFill>
                <a:srgbClr val="C00000"/>
              </a:solidFill>
            </a:endParaRP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3207" y="5166033"/>
            <a:ext cx="2685193" cy="16281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" name="Groupe 1">
            <a:extLst>
              <a:ext uri="{FF2B5EF4-FFF2-40B4-BE49-F238E27FC236}">
                <a16:creationId xmlns:a16="http://schemas.microsoft.com/office/drawing/2014/main" id="{B3246035-89FB-4557-8D3B-8E3610637B71}"/>
              </a:ext>
            </a:extLst>
          </p:cNvPr>
          <p:cNvGrpSpPr/>
          <p:nvPr/>
        </p:nvGrpSpPr>
        <p:grpSpPr>
          <a:xfrm>
            <a:off x="5810217" y="2442868"/>
            <a:ext cx="2563762" cy="1746764"/>
            <a:chOff x="5757619" y="2058498"/>
            <a:chExt cx="2563762" cy="1746764"/>
          </a:xfrm>
        </p:grpSpPr>
        <p:pic>
          <p:nvPicPr>
            <p:cNvPr id="7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57619" y="2058498"/>
              <a:ext cx="1452732" cy="11742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8" name="Right Brace 7"/>
            <p:cNvSpPr/>
            <p:nvPr/>
          </p:nvSpPr>
          <p:spPr>
            <a:xfrm>
              <a:off x="7236792" y="2058499"/>
              <a:ext cx="152308" cy="1100337"/>
            </a:xfrm>
            <a:prstGeom prst="rightBrace">
              <a:avLst/>
            </a:prstGeom>
            <a:ln w="254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  <p:sp>
          <p:nvSpPr>
            <p:cNvPr id="9" name="Right Brace 8"/>
            <p:cNvSpPr/>
            <p:nvPr/>
          </p:nvSpPr>
          <p:spPr>
            <a:xfrm rot="5400000">
              <a:off x="6377127" y="2645465"/>
              <a:ext cx="152306" cy="1317436"/>
            </a:xfrm>
            <a:prstGeom prst="rightBrace">
              <a:avLst/>
            </a:prstGeom>
            <a:ln w="254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843680" y="3435930"/>
              <a:ext cx="1219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E" b="1" dirty="0">
                  <a:solidFill>
                    <a:srgbClr val="C00000"/>
                  </a:solidFill>
                </a:rPr>
                <a:t>Columns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509164" y="2424001"/>
              <a:ext cx="8122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E" b="1" dirty="0">
                  <a:solidFill>
                    <a:srgbClr val="C00000"/>
                  </a:solidFill>
                </a:rPr>
                <a:t>Rows</a:t>
              </a:r>
            </a:p>
          </p:txBody>
        </p:sp>
      </p:grpSp>
      <p:sp>
        <p:nvSpPr>
          <p:cNvPr id="12" name="Title 1"/>
          <p:cNvSpPr txBox="1">
            <a:spLocks/>
          </p:cNvSpPr>
          <p:nvPr/>
        </p:nvSpPr>
        <p:spPr>
          <a:xfrm>
            <a:off x="0" y="1"/>
            <a:ext cx="9144000" cy="10060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4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Matrices and array : only one mode</a:t>
            </a:r>
          </a:p>
        </p:txBody>
      </p:sp>
    </p:spTree>
    <p:extLst>
      <p:ext uri="{BB962C8B-B14F-4D97-AF65-F5344CB8AC3E}">
        <p14:creationId xmlns:p14="http://schemas.microsoft.com/office/powerpoint/2010/main" val="161863359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191507"/>
            <a:ext cx="7886700" cy="5624938"/>
          </a:xfrm>
        </p:spPr>
        <p:txBody>
          <a:bodyPr>
            <a:normAutofit/>
          </a:bodyPr>
          <a:lstStyle/>
          <a:p>
            <a:r>
              <a:rPr lang="en-IE" b="1" dirty="0">
                <a:solidFill>
                  <a:srgbClr val="C00000"/>
                </a:solidFill>
              </a:rPr>
              <a:t>List(…)</a:t>
            </a:r>
            <a:r>
              <a:rPr lang="en-IE" dirty="0"/>
              <a:t> are catchall structures. </a:t>
            </a:r>
          </a:p>
          <a:p>
            <a:pPr lvl="2"/>
            <a:r>
              <a:rPr lang="en-IE" dirty="0"/>
              <a:t>Each element can be of any class or NULL</a:t>
            </a:r>
          </a:p>
          <a:p>
            <a:pPr lvl="2"/>
            <a:r>
              <a:rPr lang="en-IE" dirty="0"/>
              <a:t>The elements can be named.</a:t>
            </a:r>
          </a:p>
          <a:p>
            <a:pPr lvl="2"/>
            <a:endParaRPr lang="en-IE" dirty="0"/>
          </a:p>
          <a:p>
            <a:r>
              <a:rPr lang="en-IE" b="1" dirty="0" err="1">
                <a:solidFill>
                  <a:srgbClr val="C00000"/>
                </a:solidFill>
              </a:rPr>
              <a:t>data.frame</a:t>
            </a:r>
            <a:r>
              <a:rPr lang="en-IE" b="1" dirty="0">
                <a:solidFill>
                  <a:srgbClr val="C00000"/>
                </a:solidFill>
              </a:rPr>
              <a:t>(…) </a:t>
            </a:r>
            <a:r>
              <a:rPr lang="en-IE" dirty="0"/>
              <a:t>are lists of same size vectors</a:t>
            </a:r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lvl="2"/>
            <a:r>
              <a:rPr lang="en-IE" dirty="0"/>
              <a:t>They form tables </a:t>
            </a:r>
          </a:p>
          <a:p>
            <a:pPr lvl="2"/>
            <a:r>
              <a:rPr lang="fr-FR" dirty="0" err="1"/>
              <a:t>They</a:t>
            </a:r>
            <a:r>
              <a:rPr lang="fr-FR" dirty="0"/>
              <a:t> </a:t>
            </a:r>
            <a:r>
              <a:rPr lang="fr-FR" dirty="0" err="1"/>
              <a:t>behave</a:t>
            </a:r>
            <a:r>
              <a:rPr lang="fr-FR" dirty="0"/>
              <a:t> like </a:t>
            </a:r>
            <a:r>
              <a:rPr lang="fr-FR" dirty="0" err="1"/>
              <a:t>lists</a:t>
            </a:r>
            <a:endParaRPr lang="en-IE" dirty="0"/>
          </a:p>
          <a:p>
            <a:pPr lvl="2"/>
            <a:r>
              <a:rPr lang="en-IE" dirty="0">
                <a:solidFill>
                  <a:srgbClr val="C00000"/>
                </a:solidFill>
              </a:rPr>
              <a:t>!!! characters systematically converted in factors by default!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3261118"/>
            <a:ext cx="7329661" cy="1264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4477" y="1344036"/>
            <a:ext cx="2452266" cy="6401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Title 1"/>
          <p:cNvSpPr txBox="1">
            <a:spLocks/>
          </p:cNvSpPr>
          <p:nvPr/>
        </p:nvSpPr>
        <p:spPr>
          <a:xfrm>
            <a:off x="0" y="0"/>
            <a:ext cx="9144000" cy="9421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4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Lists</a:t>
            </a:r>
            <a:r>
              <a:rPr kumimoji="0" lang="fr-FR" sz="4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and </a:t>
            </a:r>
            <a:r>
              <a:rPr kumimoji="0" lang="fr-FR" sz="4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dataframes</a:t>
            </a:r>
            <a:r>
              <a:rPr kumimoji="0" lang="fr-FR" sz="4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: </a:t>
            </a:r>
            <a:r>
              <a:rPr kumimoji="0" lang="fr-FR" sz="4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several</a:t>
            </a:r>
            <a:r>
              <a:rPr kumimoji="0" lang="fr-FR" sz="4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modes</a:t>
            </a:r>
            <a:endParaRPr kumimoji="0" lang="en-IE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14" name="Picture 2" descr="Icône Excel, logo, microsoft, ms Gratuit de Social Media Logos">
            <a:extLst>
              <a:ext uri="{FF2B5EF4-FFF2-40B4-BE49-F238E27FC236}">
                <a16:creationId xmlns:a16="http://schemas.microsoft.com/office/drawing/2014/main" id="{2F52C2BB-1584-426A-84D7-56E767A799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4946" y="2698898"/>
            <a:ext cx="387982" cy="387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AEE47858-B1BE-4776-97C8-1154E0936E5A}"/>
              </a:ext>
            </a:extLst>
          </p:cNvPr>
          <p:cNvCxnSpPr/>
          <p:nvPr/>
        </p:nvCxnSpPr>
        <p:spPr>
          <a:xfrm>
            <a:off x="852256" y="6187736"/>
            <a:ext cx="657835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8373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>
                <a:solidFill>
                  <a:schemeClr val="bg2">
                    <a:lumMod val="90000"/>
                  </a:schemeClr>
                </a:solidFill>
              </a:rPr>
              <a:t>2.2.2 Matrices’ algebra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2023052"/>
            <a:ext cx="7886700" cy="4351338"/>
          </a:xfrm>
        </p:spPr>
        <p:txBody>
          <a:bodyPr/>
          <a:lstStyle/>
          <a:p>
            <a:r>
              <a:rPr lang="en-IE" dirty="0">
                <a:solidFill>
                  <a:schemeClr val="bg2">
                    <a:lumMod val="90000"/>
                  </a:schemeClr>
                </a:solidFill>
              </a:rPr>
              <a:t>R is well suited for matrix computations.</a:t>
            </a:r>
          </a:p>
          <a:p>
            <a:endParaRPr lang="en-IE" dirty="0">
              <a:solidFill>
                <a:schemeClr val="bg2">
                  <a:lumMod val="90000"/>
                </a:schemeClr>
              </a:solidFill>
            </a:endParaRPr>
          </a:p>
          <a:p>
            <a:endParaRPr lang="en-IE" dirty="0">
              <a:solidFill>
                <a:schemeClr val="bg2">
                  <a:lumMod val="90000"/>
                </a:schemeClr>
              </a:solidFill>
            </a:endParaRPr>
          </a:p>
          <a:p>
            <a:r>
              <a:rPr lang="en-IE" dirty="0">
                <a:solidFill>
                  <a:schemeClr val="bg2">
                    <a:lumMod val="90000"/>
                  </a:schemeClr>
                </a:solidFill>
              </a:rPr>
              <a:t>Several dedicated operators and functions … </a:t>
            </a:r>
            <a:r>
              <a:rPr lang="en-IE" b="1" dirty="0">
                <a:solidFill>
                  <a:schemeClr val="bg2">
                    <a:lumMod val="90000"/>
                  </a:schemeClr>
                </a:solidFill>
              </a:rPr>
              <a:t>see examples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635985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26729469"/>
              </p:ext>
            </p:extLst>
          </p:nvPr>
        </p:nvGraphicFramePr>
        <p:xfrm>
          <a:off x="115614" y="1775733"/>
          <a:ext cx="8860220" cy="33065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80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326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194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80757">
                <a:tc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 dimension (vector, list,…)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2  or more  dimensions (matrix, </a:t>
                      </a:r>
                      <a:r>
                        <a:rPr lang="en-IE" dirty="0" err="1"/>
                        <a:t>dataframe</a:t>
                      </a:r>
                      <a:r>
                        <a:rPr lang="en-IE" dirty="0"/>
                        <a:t>,…)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72510">
                <a:tc>
                  <a:txBody>
                    <a:bodyPr/>
                    <a:lstStyle/>
                    <a:p>
                      <a:r>
                        <a:rPr lang="en-IE" dirty="0"/>
                        <a:t>Number</a:t>
                      </a:r>
                      <a:r>
                        <a:rPr lang="en-IE" baseline="0" dirty="0"/>
                        <a:t> of elements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length(x)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dim(x)     </a:t>
                      </a:r>
                      <a:r>
                        <a:rPr lang="en-IE" sz="1600" b="0" dirty="0">
                          <a:latin typeface="+mn-lt"/>
                          <a:cs typeface="Courier New" panose="02070309020205020404" pitchFamily="49" charset="0"/>
                        </a:rPr>
                        <a:t>(both dim at the same time)</a:t>
                      </a:r>
                      <a:endParaRPr lang="en-IE" b="0" dirty="0">
                        <a:latin typeface="+mn-lt"/>
                        <a:cs typeface="Courier New" panose="02070309020205020404" pitchFamily="49" charset="0"/>
                      </a:endParaRPr>
                    </a:p>
                    <a:p>
                      <a:r>
                        <a:rPr lang="en-IE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nrow</a:t>
                      </a:r>
                      <a:r>
                        <a:rPr lang="en-IE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(x)</a:t>
                      </a:r>
                    </a:p>
                    <a:p>
                      <a:r>
                        <a:rPr lang="en-IE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ncol</a:t>
                      </a:r>
                      <a:r>
                        <a:rPr lang="en-IE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(x)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72510">
                <a:tc>
                  <a:txBody>
                    <a:bodyPr/>
                    <a:lstStyle/>
                    <a:p>
                      <a:r>
                        <a:rPr lang="en-IE" dirty="0"/>
                        <a:t>Names of elements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names(x)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dimnames</a:t>
                      </a:r>
                      <a:r>
                        <a:rPr lang="en-IE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(x)</a:t>
                      </a:r>
                      <a:r>
                        <a:rPr lang="en-IE" b="1" baseline="300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*</a:t>
                      </a:r>
                      <a:r>
                        <a:rPr lang="en-IE" sz="1600" b="0" dirty="0">
                          <a:latin typeface="+mn-lt"/>
                          <a:cs typeface="Courier New" panose="02070309020205020404" pitchFamily="49" charset="0"/>
                        </a:rPr>
                        <a:t>(both dim at the same time)</a:t>
                      </a:r>
                      <a:endParaRPr lang="en-IE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r>
                        <a:rPr lang="en-IE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colnames</a:t>
                      </a:r>
                      <a:r>
                        <a:rPr lang="en-IE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(x)</a:t>
                      </a:r>
                    </a:p>
                    <a:p>
                      <a:r>
                        <a:rPr lang="en-IE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row.names</a:t>
                      </a:r>
                      <a:r>
                        <a:rPr lang="en-IE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(x)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80757">
                <a:tc>
                  <a:txBody>
                    <a:bodyPr/>
                    <a:lstStyle/>
                    <a:p>
                      <a:r>
                        <a:rPr lang="en-IE" dirty="0"/>
                        <a:t>Levels (factors)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levels(x)</a:t>
                      </a:r>
                    </a:p>
                    <a:p>
                      <a:r>
                        <a:rPr lang="en-IE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nlevels</a:t>
                      </a:r>
                      <a:r>
                        <a:rPr lang="en-IE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(x)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>
                <a:latin typeface="+mj-lt"/>
                <a:ea typeface="+mj-ea"/>
                <a:cs typeface="+mj-cs"/>
              </a:rPr>
              <a:t>2.2.3 Accessing some attributes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8351965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1454227"/>
          </a:xfrm>
        </p:spPr>
        <p:txBody>
          <a:bodyPr>
            <a:normAutofit/>
          </a:bodyPr>
          <a:lstStyle/>
          <a:p>
            <a:r>
              <a:rPr lang="en-IE" dirty="0"/>
              <a:t>Code (R) Vs clicks (Excel)</a:t>
            </a:r>
            <a:br>
              <a:rPr lang="en-IE" dirty="0"/>
            </a:br>
            <a:r>
              <a:rPr lang="en-IE" sz="3600" dirty="0"/>
              <a:t>Differences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5" y="1637607"/>
            <a:ext cx="8991595" cy="463558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IE" dirty="0"/>
              <a:t>Task to perform</a:t>
            </a:r>
          </a:p>
          <a:p>
            <a:pPr marL="0" indent="0">
              <a:buNone/>
            </a:pPr>
            <a:r>
              <a:rPr lang="en-IE" dirty="0"/>
              <a:t>	100 files </a:t>
            </a:r>
          </a:p>
          <a:p>
            <a:pPr marL="0" indent="0">
              <a:buNone/>
            </a:pPr>
            <a:r>
              <a:rPr lang="en-IE" dirty="0"/>
              <a:t>	calculate the mean per column </a:t>
            </a:r>
          </a:p>
          <a:p>
            <a:pPr marL="0" indent="0">
              <a:buNone/>
            </a:pPr>
            <a:r>
              <a:rPr lang="en-IE" dirty="0"/>
              <a:t>	store results in new file</a:t>
            </a:r>
          </a:p>
          <a:p>
            <a:pPr marL="0" indent="0">
              <a:buNone/>
            </a:pPr>
            <a:r>
              <a:rPr lang="en-IE" dirty="0"/>
              <a:t>	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IE" dirty="0"/>
              <a:t>Get ‘to’ files location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IE" dirty="0"/>
              <a:t>Open file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IE" dirty="0"/>
              <a:t>Compute mean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IE" dirty="0"/>
              <a:t>Include in new file</a:t>
            </a:r>
          </a:p>
          <a:p>
            <a:pPr lvl="1"/>
            <a:endParaRPr lang="en-IE" dirty="0"/>
          </a:p>
          <a:p>
            <a:pPr marL="1371600" lvl="2" indent="-457200">
              <a:buFont typeface="+mj-lt"/>
              <a:buAutoNum type="arabicPeriod"/>
            </a:pPr>
            <a:r>
              <a:rPr lang="en-IE" dirty="0"/>
              <a:t>Write code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IE" dirty="0"/>
              <a:t>Run</a:t>
            </a:r>
          </a:p>
          <a:p>
            <a:pPr marL="0" indent="0">
              <a:buNone/>
            </a:pPr>
            <a:endParaRPr lang="en-IE" dirty="0"/>
          </a:p>
        </p:txBody>
      </p:sp>
      <p:pic>
        <p:nvPicPr>
          <p:cNvPr id="6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128" y="5375581"/>
            <a:ext cx="599711" cy="471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6" descr="http://avs.vsb.cz/prislusenstvi/xlsx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017" y="3860319"/>
            <a:ext cx="519934" cy="519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Multiply 3"/>
          <p:cNvSpPr/>
          <p:nvPr/>
        </p:nvSpPr>
        <p:spPr>
          <a:xfrm>
            <a:off x="4279189" y="4283647"/>
            <a:ext cx="519934" cy="519934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8" name="TextBox 7"/>
          <p:cNvSpPr txBox="1"/>
          <p:nvPr/>
        </p:nvSpPr>
        <p:spPr>
          <a:xfrm>
            <a:off x="4705014" y="4177232"/>
            <a:ext cx="13965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4000" dirty="0"/>
              <a:t>100</a:t>
            </a:r>
          </a:p>
        </p:txBody>
      </p:sp>
      <p:sp>
        <p:nvSpPr>
          <p:cNvPr id="9" name="Accolade fermante 8">
            <a:extLst>
              <a:ext uri="{FF2B5EF4-FFF2-40B4-BE49-F238E27FC236}">
                <a16:creationId xmlns:a16="http://schemas.microsoft.com/office/drawing/2014/main" id="{AA833E76-8402-4FC1-9083-8D6A69ABB40D}"/>
              </a:ext>
            </a:extLst>
          </p:cNvPr>
          <p:cNvSpPr/>
          <p:nvPr/>
        </p:nvSpPr>
        <p:spPr>
          <a:xfrm>
            <a:off x="3852909" y="3955400"/>
            <a:ext cx="266330" cy="1193649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8120259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/>
              <a:t>Exercises 2.2-1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" y="1825625"/>
            <a:ext cx="9144000" cy="4654306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IE" dirty="0"/>
              <a:t>Create a data frame called people</a:t>
            </a:r>
          </a:p>
          <a:p>
            <a:pPr marL="0" indent="0">
              <a:buNone/>
            </a:pPr>
            <a:endParaRPr lang="en-IE" sz="2000" dirty="0"/>
          </a:p>
          <a:p>
            <a:pPr marL="914400" lvl="1" indent="-457200">
              <a:buFont typeface="+mj-lt"/>
              <a:buAutoNum type="arabicPeriod"/>
            </a:pPr>
            <a:r>
              <a:rPr lang="en-IE" dirty="0"/>
              <a:t>based on a few people in the room</a:t>
            </a:r>
            <a:br>
              <a:rPr lang="en-IE" dirty="0"/>
            </a:br>
            <a:br>
              <a:rPr lang="en-IE" dirty="0"/>
            </a:b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data.frame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(name = c("Guillaume", ...),</a:t>
            </a:r>
            <a:b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surname = ..., age = …, size = …, </a:t>
            </a:r>
            <a:b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team = ...)</a:t>
            </a:r>
            <a:b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IE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en-IE" dirty="0"/>
              <a:t>Print it on the console.</a:t>
            </a:r>
          </a:p>
          <a:p>
            <a:pPr marL="914400" lvl="1" indent="-457200">
              <a:buFont typeface="+mj-lt"/>
              <a:buAutoNum type="arabicPeriod"/>
            </a:pPr>
            <a:endParaRPr lang="en-IE" dirty="0"/>
          </a:p>
          <a:p>
            <a:pPr marL="914400" lvl="1" indent="-457200">
              <a:buFont typeface="+mj-lt"/>
              <a:buAutoNum type="arabicPeriod"/>
            </a:pPr>
            <a:r>
              <a:rPr lang="en-IE" dirty="0"/>
              <a:t>Extract the number of columns.</a:t>
            </a:r>
            <a:endParaRPr lang="en-IE" i="1" dirty="0"/>
          </a:p>
          <a:p>
            <a:pPr marL="914400" lvl="1" indent="-457200">
              <a:buFont typeface="+mj-lt"/>
              <a:buAutoNum type="arabicPeriod"/>
            </a:pPr>
            <a:endParaRPr lang="en-IE" dirty="0"/>
          </a:p>
          <a:p>
            <a:pPr marL="914400" lvl="1" indent="-457200">
              <a:buFont typeface="+mj-lt"/>
              <a:buAutoNum type="arabicPeriod"/>
            </a:pPr>
            <a:r>
              <a:rPr lang="en-IE" dirty="0"/>
              <a:t>Extract the number of rows with a different method</a:t>
            </a:r>
          </a:p>
          <a:p>
            <a:pPr marL="914400" lvl="1" indent="-457200">
              <a:buFont typeface="+mj-lt"/>
              <a:buAutoNum type="arabicPeriod"/>
            </a:pPr>
            <a:endParaRPr lang="en-IE" dirty="0"/>
          </a:p>
          <a:p>
            <a:pPr marL="914400" lvl="1" indent="-457200">
              <a:buFont typeface="+mj-lt"/>
              <a:buAutoNum type="arabicPeriod"/>
            </a:pPr>
            <a:r>
              <a:rPr lang="en-IE" dirty="0"/>
              <a:t>What are the column names?</a:t>
            </a:r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34583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20777"/>
            <a:ext cx="9144000" cy="2333192"/>
          </a:xfrm>
        </p:spPr>
        <p:txBody>
          <a:bodyPr/>
          <a:lstStyle/>
          <a:p>
            <a:pPr algn="just"/>
            <a:r>
              <a:rPr lang="en-IE" dirty="0"/>
              <a:t>3. Data manipulations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471055" y="3280210"/>
            <a:ext cx="8044295" cy="1500187"/>
          </a:xfrm>
        </p:spPr>
        <p:txBody>
          <a:bodyPr/>
          <a:lstStyle/>
          <a:p>
            <a:pPr algn="ctr"/>
            <a:r>
              <a:rPr lang="en-IE" dirty="0"/>
              <a:t>Access and modification of particular elements in matrices, </a:t>
            </a:r>
            <a:r>
              <a:rPr lang="en-IE" dirty="0" err="1"/>
              <a:t>data.frames</a:t>
            </a:r>
            <a:r>
              <a:rPr lang="en-IE" dirty="0"/>
              <a:t>,…</a:t>
            </a:r>
          </a:p>
        </p:txBody>
      </p:sp>
      <p:pic>
        <p:nvPicPr>
          <p:cNvPr id="6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049679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79305" y="1953478"/>
            <a:ext cx="7886700" cy="1015712"/>
          </a:xfrm>
        </p:spPr>
        <p:txBody>
          <a:bodyPr>
            <a:normAutofit/>
          </a:bodyPr>
          <a:lstStyle/>
          <a:p>
            <a:pPr algn="ctr"/>
            <a:r>
              <a:rPr lang="en-IE" sz="4800" dirty="0"/>
              <a:t>3.1 Data manipulation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1302760" y="3079306"/>
            <a:ext cx="6639790" cy="1500187"/>
          </a:xfrm>
        </p:spPr>
        <p:txBody>
          <a:bodyPr/>
          <a:lstStyle/>
          <a:p>
            <a:pPr algn="ctr"/>
            <a:r>
              <a:rPr lang="en-IE" dirty="0"/>
              <a:t>Access and modification of particular elements in matrices, </a:t>
            </a:r>
            <a:r>
              <a:rPr lang="en-IE" dirty="0" err="1"/>
              <a:t>data.frames</a:t>
            </a:r>
            <a:r>
              <a:rPr lang="en-IE" dirty="0"/>
              <a:t>,…</a:t>
            </a:r>
          </a:p>
        </p:txBody>
      </p:sp>
    </p:spTree>
    <p:extLst>
      <p:ext uri="{BB962C8B-B14F-4D97-AF65-F5344CB8AC3E}">
        <p14:creationId xmlns:p14="http://schemas.microsoft.com/office/powerpoint/2010/main" val="246685226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IE" i="1" dirty="0"/>
              <a:t>How to access/extract a subset of a variable?</a:t>
            </a:r>
          </a:p>
          <a:p>
            <a:pPr marL="0" indent="0">
              <a:buNone/>
            </a:pPr>
            <a:endParaRPr lang="en-IE" i="1" dirty="0"/>
          </a:p>
          <a:p>
            <a:pPr marL="0" indent="0">
              <a:buNone/>
            </a:pPr>
            <a:endParaRPr lang="en-IE" sz="1800" i="1" dirty="0"/>
          </a:p>
          <a:p>
            <a:r>
              <a:rPr lang="en-IE" dirty="0"/>
              <a:t>several ways, operator 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[…]</a:t>
            </a:r>
            <a:endParaRPr lang="en-IE" dirty="0"/>
          </a:p>
          <a:p>
            <a:pPr lvl="1"/>
            <a:r>
              <a:rPr lang="en-IE" dirty="0"/>
              <a:t>position</a:t>
            </a:r>
          </a:p>
          <a:p>
            <a:pPr lvl="1">
              <a:lnSpc>
                <a:spcPct val="200000"/>
              </a:lnSpc>
            </a:pPr>
            <a:endParaRPr lang="en-IE" dirty="0"/>
          </a:p>
          <a:p>
            <a:pPr lvl="1"/>
            <a:r>
              <a:rPr lang="en-IE" dirty="0"/>
              <a:t>logical indexation</a:t>
            </a:r>
          </a:p>
          <a:p>
            <a:pPr marL="457200" lvl="1" indent="0">
              <a:lnSpc>
                <a:spcPct val="200000"/>
              </a:lnSpc>
              <a:buNone/>
            </a:pPr>
            <a:endParaRPr lang="en-IE" dirty="0"/>
          </a:p>
          <a:p>
            <a:pPr lvl="1"/>
            <a:r>
              <a:rPr lang="en-IE" dirty="0"/>
              <a:t>by name</a:t>
            </a:r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681" y="2024308"/>
            <a:ext cx="8226923" cy="6386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3700" y="4762785"/>
            <a:ext cx="6159385" cy="7246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7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3700" y="3582015"/>
            <a:ext cx="3398219" cy="6935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8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454" y="5838614"/>
            <a:ext cx="4356484" cy="79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>
                <a:latin typeface="+mj-lt"/>
                <a:ea typeface="+mj-ea"/>
                <a:cs typeface="+mj-cs"/>
              </a:rPr>
              <a:t>3.1 Indexing vector data </a:t>
            </a:r>
            <a:r>
              <a:rPr lang="en-IE" sz="3200" dirty="0">
                <a:latin typeface="+mj-lt"/>
                <a:ea typeface="+mj-ea"/>
                <a:cs typeface="+mj-cs"/>
              </a:rPr>
              <a:t>– Reminder 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4617286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1572203"/>
          </a:xfrm>
        </p:spPr>
        <p:txBody>
          <a:bodyPr/>
          <a:lstStyle/>
          <a:p>
            <a:r>
              <a:rPr lang="en-IE" dirty="0"/>
              <a:t>Operator is the same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[…]</a:t>
            </a:r>
            <a:endParaRPr lang="en-IE" dirty="0">
              <a:cs typeface="Courier New" panose="02070309020205020404" pitchFamily="49" charset="0"/>
            </a:endParaRPr>
          </a:p>
          <a:p>
            <a:r>
              <a:rPr lang="en-IE" dirty="0"/>
              <a:t>dimensions separated by “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IE" dirty="0"/>
              <a:t>”</a:t>
            </a:r>
          </a:p>
          <a:p>
            <a:r>
              <a:rPr lang="en-IE" dirty="0"/>
              <a:t>order: rows, columns,…</a:t>
            </a:r>
          </a:p>
        </p:txBody>
      </p:sp>
      <p:sp>
        <p:nvSpPr>
          <p:cNvPr id="25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US" sz="4400" dirty="0">
                <a:latin typeface="+mj-lt"/>
                <a:ea typeface="+mj-ea"/>
                <a:cs typeface="+mj-cs"/>
              </a:rPr>
              <a:t>3.2.1 Indexing &amp; multiple dimensions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FA556354-BDE7-48C1-A443-C9074DBE90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336206"/>
            <a:ext cx="1368152" cy="15130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1" name="Group 7">
            <a:extLst>
              <a:ext uri="{FF2B5EF4-FFF2-40B4-BE49-F238E27FC236}">
                <a16:creationId xmlns:a16="http://schemas.microsoft.com/office/drawing/2014/main" id="{59F77DDD-0487-4978-984B-C6E3853696FC}"/>
              </a:ext>
            </a:extLst>
          </p:cNvPr>
          <p:cNvGrpSpPr/>
          <p:nvPr/>
        </p:nvGrpSpPr>
        <p:grpSpPr>
          <a:xfrm>
            <a:off x="611560" y="3336206"/>
            <a:ext cx="4217735" cy="1454201"/>
            <a:chOff x="611560" y="3336206"/>
            <a:chExt cx="4217735" cy="1454201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2204145-34C1-4F6A-8984-B6B57F2C9ABF}"/>
                </a:ext>
              </a:extLst>
            </p:cNvPr>
            <p:cNvSpPr/>
            <p:nvPr/>
          </p:nvSpPr>
          <p:spPr>
            <a:xfrm>
              <a:off x="611560" y="4286351"/>
              <a:ext cx="1224136" cy="504056"/>
            </a:xfrm>
            <a:prstGeom prst="rect">
              <a:avLst/>
            </a:prstGeom>
            <a:noFill/>
            <a:ln w="31750">
              <a:solidFill>
                <a:schemeClr val="tx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C8D5240-79A3-4E25-BAE8-31BD125EE5A0}"/>
                </a:ext>
              </a:extLst>
            </p:cNvPr>
            <p:cNvSpPr/>
            <p:nvPr/>
          </p:nvSpPr>
          <p:spPr>
            <a:xfrm>
              <a:off x="1133361" y="3566270"/>
              <a:ext cx="702335" cy="1224137"/>
            </a:xfrm>
            <a:prstGeom prst="rect">
              <a:avLst/>
            </a:prstGeom>
            <a:noFill/>
            <a:ln w="31750">
              <a:solidFill>
                <a:schemeClr val="tx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  <p:grpSp>
          <p:nvGrpSpPr>
            <p:cNvPr id="14" name="Group 4">
              <a:extLst>
                <a:ext uri="{FF2B5EF4-FFF2-40B4-BE49-F238E27FC236}">
                  <a16:creationId xmlns:a16="http://schemas.microsoft.com/office/drawing/2014/main" id="{16C218CD-A3A1-4891-833C-ABB652DE5197}"/>
                </a:ext>
              </a:extLst>
            </p:cNvPr>
            <p:cNvGrpSpPr/>
            <p:nvPr/>
          </p:nvGrpSpPr>
          <p:grpSpPr>
            <a:xfrm>
              <a:off x="1133360" y="3336206"/>
              <a:ext cx="3695935" cy="1454201"/>
              <a:chOff x="1133360" y="3336206"/>
              <a:chExt cx="3695935" cy="1454201"/>
            </a:xfrm>
          </p:grpSpPr>
          <p:pic>
            <p:nvPicPr>
              <p:cNvPr id="15" name="Picture 3">
                <a:extLst>
                  <a:ext uri="{FF2B5EF4-FFF2-40B4-BE49-F238E27FC236}">
                    <a16:creationId xmlns:a16="http://schemas.microsoft.com/office/drawing/2014/main" id="{5D4B213A-3A4E-4DB6-B0DD-463795ED81A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28830" y="3336206"/>
                <a:ext cx="1800465" cy="89356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F8F019A2-F408-4C46-BC5B-B9F599E1557B}"/>
                  </a:ext>
                </a:extLst>
              </p:cNvPr>
              <p:cNvSpPr/>
              <p:nvPr/>
            </p:nvSpPr>
            <p:spPr>
              <a:xfrm>
                <a:off x="1133360" y="4286351"/>
                <a:ext cx="702335" cy="504056"/>
              </a:xfrm>
              <a:prstGeom prst="rect">
                <a:avLst/>
              </a:prstGeom>
              <a:noFill/>
              <a:ln w="317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E"/>
              </a:p>
            </p:txBody>
          </p:sp>
          <p:cxnSp>
            <p:nvCxnSpPr>
              <p:cNvPr id="17" name="Straight Arrow Connector 78">
                <a:extLst>
                  <a:ext uri="{FF2B5EF4-FFF2-40B4-BE49-F238E27FC236}">
                    <a16:creationId xmlns:a16="http://schemas.microsoft.com/office/drawing/2014/main" id="{9C090E07-0E7B-43FA-83F4-D740FAC37BA3}"/>
                  </a:ext>
                </a:extLst>
              </p:cNvPr>
              <p:cNvCxnSpPr>
                <a:stCxn id="16" idx="3"/>
              </p:cNvCxnSpPr>
              <p:nvPr/>
            </p:nvCxnSpPr>
            <p:spPr>
              <a:xfrm flipV="1">
                <a:off x="1835695" y="4092713"/>
                <a:ext cx="1193135" cy="445666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8" name="Group 6">
            <a:extLst>
              <a:ext uri="{FF2B5EF4-FFF2-40B4-BE49-F238E27FC236}">
                <a16:creationId xmlns:a16="http://schemas.microsoft.com/office/drawing/2014/main" id="{0590AD30-649D-4C2A-ABE4-DB7613643D85}"/>
              </a:ext>
            </a:extLst>
          </p:cNvPr>
          <p:cNvGrpSpPr/>
          <p:nvPr/>
        </p:nvGrpSpPr>
        <p:grpSpPr>
          <a:xfrm>
            <a:off x="827584" y="3566269"/>
            <a:ext cx="7416824" cy="1512169"/>
            <a:chOff x="827584" y="3566269"/>
            <a:chExt cx="7416824" cy="1512169"/>
          </a:xfrm>
        </p:grpSpPr>
        <p:pic>
          <p:nvPicPr>
            <p:cNvPr id="19" name="Picture 5">
              <a:extLst>
                <a:ext uri="{FF2B5EF4-FFF2-40B4-BE49-F238E27FC236}">
                  <a16:creationId xmlns:a16="http://schemas.microsoft.com/office/drawing/2014/main" id="{479CEBF1-08D6-4DD8-B1AD-0178C54D3D4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77367" y="3696185"/>
              <a:ext cx="2567041" cy="13822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20" name="Group 79">
              <a:extLst>
                <a:ext uri="{FF2B5EF4-FFF2-40B4-BE49-F238E27FC236}">
                  <a16:creationId xmlns:a16="http://schemas.microsoft.com/office/drawing/2014/main" id="{B68F424C-1552-46BD-8C26-7BC8097B05B1}"/>
                </a:ext>
              </a:extLst>
            </p:cNvPr>
            <p:cNvGrpSpPr/>
            <p:nvPr/>
          </p:nvGrpSpPr>
          <p:grpSpPr>
            <a:xfrm>
              <a:off x="827584" y="3566269"/>
              <a:ext cx="4849783" cy="1213166"/>
              <a:chOff x="827584" y="3212975"/>
              <a:chExt cx="4849783" cy="1213166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F6ABE1F7-BDD8-493E-840C-9F55F81D858B}"/>
                  </a:ext>
                </a:extLst>
              </p:cNvPr>
              <p:cNvSpPr/>
              <p:nvPr/>
            </p:nvSpPr>
            <p:spPr>
              <a:xfrm>
                <a:off x="1403649" y="3212976"/>
                <a:ext cx="360040" cy="1213165"/>
              </a:xfrm>
              <a:prstGeom prst="rect">
                <a:avLst/>
              </a:prstGeom>
              <a:noFill/>
              <a:ln w="317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E"/>
              </a:p>
            </p:txBody>
          </p:sp>
          <p:cxnSp>
            <p:nvCxnSpPr>
              <p:cNvPr id="22" name="Straight Arrow Connector 81">
                <a:extLst>
                  <a:ext uri="{FF2B5EF4-FFF2-40B4-BE49-F238E27FC236}">
                    <a16:creationId xmlns:a16="http://schemas.microsoft.com/office/drawing/2014/main" id="{7F1989D3-4ABC-4904-B5E6-0BEFC2D3D7AB}"/>
                  </a:ext>
                </a:extLst>
              </p:cNvPr>
              <p:cNvCxnSpPr>
                <a:endCxn id="19" idx="1"/>
              </p:cNvCxnSpPr>
              <p:nvPr/>
            </p:nvCxnSpPr>
            <p:spPr>
              <a:xfrm flipV="1">
                <a:off x="1763689" y="4034018"/>
                <a:ext cx="3913678" cy="392123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594F690F-6361-472B-9360-A5B0B4AE8281}"/>
                  </a:ext>
                </a:extLst>
              </p:cNvPr>
              <p:cNvSpPr/>
              <p:nvPr/>
            </p:nvSpPr>
            <p:spPr>
              <a:xfrm>
                <a:off x="827584" y="3212975"/>
                <a:ext cx="313385" cy="1213165"/>
              </a:xfrm>
              <a:prstGeom prst="rect">
                <a:avLst/>
              </a:prstGeom>
              <a:noFill/>
              <a:ln w="317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E"/>
              </a:p>
            </p:txBody>
          </p:sp>
        </p:grpSp>
      </p:grpSp>
      <p:grpSp>
        <p:nvGrpSpPr>
          <p:cNvPr id="24" name="Group 5">
            <a:extLst>
              <a:ext uri="{FF2B5EF4-FFF2-40B4-BE49-F238E27FC236}">
                <a16:creationId xmlns:a16="http://schemas.microsoft.com/office/drawing/2014/main" id="{EDCFFA84-D6E7-4017-A710-E14A3679B50B}"/>
              </a:ext>
            </a:extLst>
          </p:cNvPr>
          <p:cNvGrpSpPr/>
          <p:nvPr/>
        </p:nvGrpSpPr>
        <p:grpSpPr>
          <a:xfrm>
            <a:off x="611561" y="3824648"/>
            <a:ext cx="6636723" cy="2765958"/>
            <a:chOff x="611561" y="3824648"/>
            <a:chExt cx="6636723" cy="2765958"/>
          </a:xfrm>
        </p:grpSpPr>
        <p:pic>
          <p:nvPicPr>
            <p:cNvPr id="26" name="Picture 4">
              <a:extLst>
                <a:ext uri="{FF2B5EF4-FFF2-40B4-BE49-F238E27FC236}">
                  <a16:creationId xmlns:a16="http://schemas.microsoft.com/office/drawing/2014/main" id="{AEDDB200-CE23-441F-BD72-922EC42C9F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28830" y="5654502"/>
              <a:ext cx="4219454" cy="9361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27" name="Group 83">
              <a:extLst>
                <a:ext uri="{FF2B5EF4-FFF2-40B4-BE49-F238E27FC236}">
                  <a16:creationId xmlns:a16="http://schemas.microsoft.com/office/drawing/2014/main" id="{1599D11E-484F-4265-8D8E-389EAB0D159B}"/>
                </a:ext>
              </a:extLst>
            </p:cNvPr>
            <p:cNvGrpSpPr/>
            <p:nvPr/>
          </p:nvGrpSpPr>
          <p:grpSpPr>
            <a:xfrm>
              <a:off x="611561" y="3824648"/>
              <a:ext cx="2417269" cy="1836204"/>
              <a:chOff x="611561" y="3465004"/>
              <a:chExt cx="2417269" cy="1836204"/>
            </a:xfrm>
          </p:grpSpPr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E3FD1AC5-EAD4-4DE8-8926-185D9815271C}"/>
                  </a:ext>
                </a:extLst>
              </p:cNvPr>
              <p:cNvSpPr/>
              <p:nvPr/>
            </p:nvSpPr>
            <p:spPr>
              <a:xfrm>
                <a:off x="611561" y="3933057"/>
                <a:ext cx="1224134" cy="252028"/>
              </a:xfrm>
              <a:prstGeom prst="rect">
                <a:avLst/>
              </a:prstGeom>
              <a:noFill/>
              <a:ln w="317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E"/>
              </a:p>
            </p:txBody>
          </p:sp>
          <p:cxnSp>
            <p:nvCxnSpPr>
              <p:cNvPr id="30" name="Straight Arrow Connector 85">
                <a:extLst>
                  <a:ext uri="{FF2B5EF4-FFF2-40B4-BE49-F238E27FC236}">
                    <a16:creationId xmlns:a16="http://schemas.microsoft.com/office/drawing/2014/main" id="{6A7CC05A-9E68-448D-B942-5D2FE675938B}"/>
                  </a:ext>
                </a:extLst>
              </p:cNvPr>
              <p:cNvCxnSpPr>
                <a:stCxn id="29" idx="3"/>
              </p:cNvCxnSpPr>
              <p:nvPr/>
            </p:nvCxnSpPr>
            <p:spPr>
              <a:xfrm>
                <a:off x="1835695" y="4059071"/>
                <a:ext cx="1193135" cy="1242137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03CF2D9E-5238-4E6C-A7B3-36CB79884CF2}"/>
                  </a:ext>
                </a:extLst>
              </p:cNvPr>
              <p:cNvSpPr/>
              <p:nvPr/>
            </p:nvSpPr>
            <p:spPr>
              <a:xfrm>
                <a:off x="611562" y="3465004"/>
                <a:ext cx="1224134" cy="252028"/>
              </a:xfrm>
              <a:prstGeom prst="rect">
                <a:avLst/>
              </a:prstGeom>
              <a:noFill/>
              <a:ln w="317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E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09593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0598" y="1797080"/>
            <a:ext cx="7886700" cy="4351338"/>
          </a:xfrm>
        </p:spPr>
        <p:txBody>
          <a:bodyPr/>
          <a:lstStyle/>
          <a:p>
            <a:pPr marL="0" indent="0">
              <a:buNone/>
            </a:pPr>
            <a:r>
              <a:rPr lang="en-IE" dirty="0"/>
              <a:t>R usually tries to simplify things by default</a:t>
            </a:r>
          </a:p>
          <a:p>
            <a:pPr marL="0" indent="0">
              <a:buNone/>
            </a:pPr>
            <a:endParaRPr lang="en-IE" dirty="0"/>
          </a:p>
          <a:p>
            <a:pPr lvl="1"/>
            <a:endParaRPr lang="en-IE" dirty="0"/>
          </a:p>
          <a:p>
            <a:pPr lvl="1"/>
            <a:endParaRPr lang="fr-FR" dirty="0"/>
          </a:p>
          <a:p>
            <a:pPr lvl="1"/>
            <a:endParaRPr lang="en-IE" dirty="0"/>
          </a:p>
          <a:p>
            <a:pPr marL="914400" lvl="2" indent="0">
              <a:buNone/>
            </a:pPr>
            <a:r>
              <a:rPr lang="en-IE" dirty="0">
                <a:solidFill>
                  <a:srgbClr val="C00000"/>
                </a:solidFill>
              </a:rPr>
              <a:t>=&gt; option 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drop = FALSE</a:t>
            </a:r>
            <a:r>
              <a:rPr lang="en-IE" dirty="0"/>
              <a:t>.</a:t>
            </a:r>
          </a:p>
          <a:p>
            <a:pPr lvl="1"/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858" y="2375177"/>
            <a:ext cx="3096345" cy="699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8636" y="4458858"/>
            <a:ext cx="5258788" cy="7217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>
                <a:solidFill>
                  <a:srgbClr val="000000"/>
                </a:solidFill>
                <a:latin typeface="Calibri Light"/>
              </a:rPr>
              <a:t>3.2.1 Indexing &amp; multiple dimensions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71648232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/>
              <a:t>Exercises 3.2-1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" y="1825625"/>
            <a:ext cx="9144000" cy="4654306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r>
              <a:rPr lang="en-IE" sz="3200" dirty="0"/>
              <a:t>On the table </a:t>
            </a: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people</a:t>
            </a:r>
            <a:r>
              <a:rPr lang="en-IE" sz="3200" dirty="0"/>
              <a:t> :</a:t>
            </a:r>
          </a:p>
          <a:p>
            <a:pPr marL="0" indent="0">
              <a:buNone/>
            </a:pPr>
            <a:endParaRPr lang="en-IE" dirty="0"/>
          </a:p>
          <a:p>
            <a:pPr marL="1371600" lvl="2" indent="-457200">
              <a:buFont typeface="+mj-lt"/>
              <a:buAutoNum type="arabicPeriod"/>
            </a:pPr>
            <a:r>
              <a:rPr lang="en-IE" sz="2400" dirty="0"/>
              <a:t>Extract the third column</a:t>
            </a:r>
          </a:p>
          <a:p>
            <a:pPr marL="1371600" lvl="2" indent="-457200">
              <a:buFont typeface="+mj-lt"/>
              <a:buAutoNum type="arabicPeriod"/>
            </a:pPr>
            <a:endParaRPr lang="en-IE" sz="2400" dirty="0"/>
          </a:p>
          <a:p>
            <a:pPr marL="1371600" lvl="2" indent="-457200">
              <a:buFont typeface="+mj-lt"/>
              <a:buAutoNum type="arabicPeriod"/>
            </a:pPr>
            <a:r>
              <a:rPr lang="en-IE" sz="2400" dirty="0"/>
              <a:t>Extract the fourth row</a:t>
            </a:r>
          </a:p>
          <a:p>
            <a:pPr marL="1371600" lvl="2" indent="-457200">
              <a:buFont typeface="+mj-lt"/>
              <a:buAutoNum type="arabicPeriod"/>
            </a:pPr>
            <a:endParaRPr lang="en-IE" sz="2400" dirty="0"/>
          </a:p>
          <a:p>
            <a:pPr marL="1371600" lvl="2" indent="-457200">
              <a:buFont typeface="+mj-lt"/>
              <a:buAutoNum type="arabicPeriod"/>
            </a:pPr>
            <a:r>
              <a:rPr lang="en-IE" sz="2400" dirty="0"/>
              <a:t>How to extract the age of the second row?</a:t>
            </a:r>
          </a:p>
          <a:p>
            <a:pPr marL="1371600" lvl="2" indent="-457200">
              <a:buFont typeface="+mj-lt"/>
              <a:buAutoNum type="arabicPeriod"/>
            </a:pPr>
            <a:endParaRPr lang="en-IE" sz="2400" dirty="0"/>
          </a:p>
          <a:p>
            <a:pPr marL="1371600" lvl="2" indent="-457200">
              <a:buFont typeface="+mj-lt"/>
              <a:buAutoNum type="arabicPeriod"/>
            </a:pPr>
            <a:r>
              <a:rPr lang="en-IE" sz="2400" dirty="0"/>
              <a:t>Extract size of people from a specific team</a:t>
            </a:r>
            <a:br>
              <a:rPr lang="en-IE" dirty="0"/>
            </a:br>
            <a:endParaRPr lang="en-IE" dirty="0"/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89837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/>
          <a:lstStyle/>
          <a:p>
            <a:r>
              <a:rPr lang="en-IE" dirty="0"/>
              <a:t>Extracting one element</a:t>
            </a:r>
          </a:p>
          <a:p>
            <a:pPr lvl="1"/>
            <a:r>
              <a:rPr lang="en-IE" dirty="0"/>
              <a:t>with the position</a:t>
            </a:r>
            <a:r>
              <a:rPr lang="en-IE" sz="3000" dirty="0"/>
              <a:t>: </a:t>
            </a:r>
            <a:r>
              <a:rPr lang="en-IE" sz="3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[[&lt;</a:t>
            </a:r>
            <a:r>
              <a:rPr lang="en-IE" sz="3000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IE" sz="3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&gt;]] </a:t>
            </a:r>
          </a:p>
          <a:p>
            <a:pPr lvl="2"/>
            <a:endParaRPr lang="en-IE" sz="2800" dirty="0"/>
          </a:p>
          <a:p>
            <a:pPr lvl="1"/>
            <a:r>
              <a:rPr lang="en-IE" dirty="0"/>
              <a:t>with its name: 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[["&lt;</a:t>
            </a:r>
            <a:r>
              <a:rPr lang="en-IE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element_name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&gt;"]] </a:t>
            </a:r>
            <a:r>
              <a:rPr lang="en-IE" dirty="0"/>
              <a:t>or 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$&lt;</a:t>
            </a:r>
            <a:r>
              <a:rPr lang="en-IE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element_name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IE" b="1" dirty="0"/>
              <a:t>  </a:t>
            </a:r>
          </a:p>
          <a:p>
            <a:pPr lvl="2"/>
            <a:endParaRPr lang="en-IE" dirty="0"/>
          </a:p>
          <a:p>
            <a:pPr lvl="1"/>
            <a:r>
              <a:rPr lang="en-IE" dirty="0"/>
              <a:t>range of element (!!! returns a list): 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[…]</a:t>
            </a:r>
            <a:r>
              <a:rPr lang="en-IE" dirty="0"/>
              <a:t>  </a:t>
            </a:r>
            <a:br>
              <a:rPr lang="en-IE" dirty="0"/>
            </a:br>
            <a:br>
              <a:rPr lang="en-IE" dirty="0"/>
            </a:br>
            <a:r>
              <a:rPr lang="en-IE" dirty="0"/>
              <a:t>Works just as for a vector: by position, name, logical indexation.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>
                <a:latin typeface="+mj-lt"/>
                <a:ea typeface="+mj-ea"/>
                <a:cs typeface="+mj-cs"/>
              </a:rPr>
              <a:t>3.2.2 Indexing lists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6" name="Rectangle 5"/>
          <p:cNvSpPr/>
          <p:nvPr/>
        </p:nvSpPr>
        <p:spPr>
          <a:xfrm rot="19510450">
            <a:off x="2904629" y="3930061"/>
            <a:ext cx="6003483" cy="923330"/>
          </a:xfrm>
          <a:prstGeom prst="rect">
            <a:avLst/>
          </a:prstGeom>
          <a:solidFill>
            <a:schemeClr val="bg2"/>
          </a:solidFill>
          <a:effectLst>
            <a:outerShdw blurRad="50800" dist="50800" dir="5400000" algn="ctr" rotWithShape="0">
              <a:schemeClr val="bg2">
                <a:lumMod val="75000"/>
              </a:schemeClr>
            </a:outerShdw>
          </a:effectLst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C0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Not  for  now!</a:t>
            </a:r>
          </a:p>
        </p:txBody>
      </p:sp>
    </p:spTree>
    <p:extLst>
      <p:ext uri="{BB962C8B-B14F-4D97-AF65-F5344CB8AC3E}">
        <p14:creationId xmlns:p14="http://schemas.microsoft.com/office/powerpoint/2010/main" val="3485347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690257"/>
            <a:ext cx="78867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IE" dirty="0"/>
          </a:p>
          <a:p>
            <a:r>
              <a:rPr lang="en-IE" sz="2400" dirty="0"/>
              <a:t>Based on dimensions like for matrices </a:t>
            </a:r>
          </a:p>
          <a:p>
            <a:endParaRPr lang="en-IE" sz="2400" dirty="0"/>
          </a:p>
          <a:p>
            <a:endParaRPr lang="en-IE" sz="2400" dirty="0"/>
          </a:p>
          <a:p>
            <a:endParaRPr lang="en-IE" sz="2400" dirty="0"/>
          </a:p>
          <a:p>
            <a:endParaRPr lang="en-IE" sz="2400" dirty="0"/>
          </a:p>
          <a:p>
            <a:r>
              <a:rPr lang="en-IE" sz="2400" dirty="0"/>
              <a:t>Using </a:t>
            </a:r>
            <a:r>
              <a:rPr lang="en-IE" sz="2400" b="1" dirty="0">
                <a:solidFill>
                  <a:srgbClr val="FF0000"/>
                </a:solidFill>
              </a:rPr>
              <a:t>$</a:t>
            </a:r>
            <a:r>
              <a:rPr lang="en-IE" sz="2400" dirty="0"/>
              <a:t> for columns   </a:t>
            </a:r>
            <a:br>
              <a:rPr lang="en-IE" b="1" dirty="0"/>
            </a:br>
            <a:br>
              <a:rPr lang="en-IE" b="1" dirty="0"/>
            </a:br>
            <a:endParaRPr lang="en-IE" dirty="0"/>
          </a:p>
          <a:p>
            <a:pPr lvl="1"/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5020" y="1198119"/>
            <a:ext cx="2446253" cy="10182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6897" y="5167742"/>
            <a:ext cx="5872471" cy="5094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>
                <a:solidFill>
                  <a:srgbClr val="000000"/>
                </a:solidFill>
                <a:latin typeface="Calibri Light"/>
              </a:rPr>
              <a:t>3.2.3 Indexing a </a:t>
            </a:r>
            <a:r>
              <a:rPr lang="en-IE" sz="4400" dirty="0" err="1">
                <a:solidFill>
                  <a:srgbClr val="000000"/>
                </a:solidFill>
                <a:latin typeface="Calibri Light"/>
              </a:rPr>
              <a:t>data.frame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C7431E7A-0B10-4F75-B0F5-E24A2B4C70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35008" y="2787476"/>
            <a:ext cx="3686041" cy="1283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43880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/>
              <a:t>Exercises 3.2-2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" y="1825625"/>
            <a:ext cx="9144000" cy="475259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dirty="0"/>
              <a:t>Using the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people</a:t>
            </a:r>
            <a:r>
              <a:rPr lang="en-IE" dirty="0"/>
              <a:t> </a:t>
            </a:r>
            <a:r>
              <a:rPr lang="en-IE" dirty="0" err="1"/>
              <a:t>data.frame</a:t>
            </a:r>
            <a:endParaRPr lang="en-IE" dirty="0"/>
          </a:p>
          <a:p>
            <a:pPr marL="0" indent="0">
              <a:buNone/>
            </a:pPr>
            <a:endParaRPr lang="en-IE" sz="2000" dirty="0"/>
          </a:p>
          <a:p>
            <a:pPr marL="914400" lvl="1" indent="-457200">
              <a:buFont typeface="+mj-lt"/>
              <a:buAutoNum type="arabicPeriod"/>
            </a:pPr>
            <a:r>
              <a:rPr lang="en-IE" dirty="0"/>
              <a:t>What is the class of the column “surname”? (</a:t>
            </a:r>
            <a:r>
              <a:rPr lang="en-IE" dirty="0">
                <a:solidFill>
                  <a:schemeClr val="accent2">
                    <a:lumMod val="75000"/>
                  </a:schemeClr>
                </a:solidFill>
              </a:rPr>
              <a:t>$</a:t>
            </a:r>
            <a:r>
              <a:rPr lang="en-IE" dirty="0"/>
              <a:t>)</a:t>
            </a:r>
            <a:br>
              <a:rPr lang="en-IE" dirty="0"/>
            </a:br>
            <a:endParaRPr lang="en-IE" dirty="0"/>
          </a:p>
          <a:p>
            <a:pPr marL="914400" lvl="1" indent="-457200">
              <a:buFont typeface="+mj-lt"/>
              <a:buAutoNum type="arabicPeriod"/>
            </a:pPr>
            <a:r>
              <a:rPr lang="en-IE" dirty="0"/>
              <a:t>List the different “teams” in the dataset (clue in</a:t>
            </a:r>
            <a:r>
              <a:rPr lang="en-IE" i="1" dirty="0"/>
              <a:t> </a:t>
            </a:r>
            <a:r>
              <a:rPr lang="en-IE" dirty="0"/>
              <a:t>2.1.4, 2.2.3)</a:t>
            </a:r>
            <a:r>
              <a:rPr lang="en-IE" i="1" dirty="0"/>
              <a:t>.</a:t>
            </a:r>
          </a:p>
          <a:p>
            <a:pPr marL="914400" lvl="1" indent="-457200">
              <a:buFont typeface="+mj-lt"/>
              <a:buAutoNum type="arabicPeriod"/>
            </a:pPr>
            <a:endParaRPr lang="en-IE" dirty="0"/>
          </a:p>
          <a:p>
            <a:pPr marL="914400" lvl="1" indent="-457200">
              <a:buFont typeface="+mj-lt"/>
              <a:buAutoNum type="arabicPeriod"/>
            </a:pPr>
            <a:r>
              <a:rPr lang="en-IE" dirty="0"/>
              <a:t>Create a “new” </a:t>
            </a:r>
            <a:r>
              <a:rPr lang="en-IE" dirty="0" err="1"/>
              <a:t>data.frame</a:t>
            </a:r>
            <a:r>
              <a:rPr lang="en-IE" dirty="0"/>
              <a:t> (named </a:t>
            </a:r>
            <a:r>
              <a:rPr lang="en-IE" dirty="0" err="1"/>
              <a:t>peopleSub</a:t>
            </a:r>
            <a:r>
              <a:rPr lang="en-IE" dirty="0"/>
              <a:t>) with only persons from your own team</a:t>
            </a:r>
            <a:r>
              <a:rPr lang="en-IE" dirty="0">
                <a:solidFill>
                  <a:schemeClr val="accent2">
                    <a:lumMod val="75000"/>
                  </a:schemeClr>
                </a:solidFill>
              </a:rPr>
              <a:t>(</a:t>
            </a:r>
            <a:r>
              <a:rPr lang="en-IE" b="1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%in%</a:t>
            </a:r>
            <a:r>
              <a:rPr lang="en-IE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IE" dirty="0"/>
              <a:t>).</a:t>
            </a:r>
          </a:p>
          <a:p>
            <a:pPr marL="914400" lvl="1" indent="-457200">
              <a:buFont typeface="+mj-lt"/>
              <a:buAutoNum type="arabicPeriod"/>
            </a:pPr>
            <a:endParaRPr lang="en-IE" dirty="0"/>
          </a:p>
          <a:p>
            <a:pPr marL="914400" lvl="1" indent="-457200">
              <a:buFont typeface="+mj-lt"/>
              <a:buAutoNum type="arabicPeriod"/>
            </a:pPr>
            <a:r>
              <a:rPr lang="en-IE" dirty="0"/>
              <a:t>How many rows does it contain?</a:t>
            </a:r>
          </a:p>
          <a:p>
            <a:pPr marL="914400" lvl="1" indent="-457200">
              <a:buFont typeface="+mj-lt"/>
              <a:buAutoNum type="arabicPeriod"/>
            </a:pPr>
            <a:endParaRPr lang="en-IE" dirty="0"/>
          </a:p>
          <a:p>
            <a:pPr marL="914400" lvl="1" indent="-457200">
              <a:buFont typeface="+mj-lt"/>
              <a:buAutoNum type="arabicPeriod"/>
            </a:pPr>
            <a:r>
              <a:rPr lang="en-IE" dirty="0"/>
              <a:t>Extract people from the corporate team who are less the 25.</a:t>
            </a:r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56887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1454227"/>
          </a:xfrm>
        </p:spPr>
        <p:txBody>
          <a:bodyPr>
            <a:normAutofit/>
          </a:bodyPr>
          <a:lstStyle/>
          <a:p>
            <a:r>
              <a:rPr lang="en-IE" dirty="0"/>
              <a:t>Code (R) Vs clicks (Excel)</a:t>
            </a:r>
            <a:br>
              <a:rPr lang="en-IE" dirty="0"/>
            </a:br>
            <a:r>
              <a:rPr lang="en-IE" sz="3600" dirty="0"/>
              <a:t>Differences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5" y="1637607"/>
            <a:ext cx="8991595" cy="463558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IE" dirty="0"/>
              <a:t>Task to perform</a:t>
            </a:r>
          </a:p>
          <a:p>
            <a:pPr marL="0" indent="0">
              <a:buNone/>
            </a:pPr>
            <a:r>
              <a:rPr lang="en-IE" dirty="0"/>
              <a:t>	100 files </a:t>
            </a:r>
          </a:p>
          <a:p>
            <a:pPr marL="0" indent="0">
              <a:buNone/>
            </a:pPr>
            <a:r>
              <a:rPr lang="en-IE" dirty="0"/>
              <a:t>	calculate the mean per column </a:t>
            </a:r>
          </a:p>
          <a:p>
            <a:pPr marL="0" indent="0">
              <a:buNone/>
            </a:pPr>
            <a:r>
              <a:rPr lang="en-IE" dirty="0"/>
              <a:t>	store results in new file</a:t>
            </a:r>
          </a:p>
          <a:p>
            <a:pPr marL="0" indent="0">
              <a:buNone/>
            </a:pPr>
            <a:endParaRPr lang="en-IE" dirty="0"/>
          </a:p>
          <a:p>
            <a:pPr>
              <a:buNone/>
            </a:pPr>
            <a:r>
              <a:rPr lang="en-IE" dirty="0"/>
              <a:t>		</a:t>
            </a:r>
            <a:r>
              <a:rPr lang="en-IE" dirty="0">
                <a:solidFill>
                  <a:srgbClr val="FF0000"/>
                </a:solidFill>
              </a:rPr>
              <a:t>R vs Excel</a:t>
            </a:r>
          </a:p>
          <a:p>
            <a:pPr lvl="3"/>
            <a:r>
              <a:rPr lang="en-IE" dirty="0"/>
              <a:t>Speed : R / excel =  10min / 50min = .2</a:t>
            </a:r>
          </a:p>
          <a:p>
            <a:pPr lvl="3"/>
            <a:r>
              <a:rPr lang="en-IE" dirty="0"/>
              <a:t>Copy pasting errors : 0 with R, time potentially saved ?</a:t>
            </a:r>
          </a:p>
          <a:p>
            <a:pPr lvl="3"/>
            <a:r>
              <a:rPr lang="en-IE" dirty="0"/>
              <a:t>program reusable </a:t>
            </a:r>
          </a:p>
          <a:p>
            <a:pPr lvl="3"/>
            <a:r>
              <a:rPr lang="en-IE" dirty="0"/>
              <a:t>program easy to share (email)</a:t>
            </a:r>
          </a:p>
          <a:p>
            <a:pPr marL="0" indent="0">
              <a:buNone/>
            </a:pPr>
            <a:r>
              <a:rPr lang="en-IE" dirty="0"/>
              <a:t>	</a:t>
            </a:r>
          </a:p>
        </p:txBody>
      </p:sp>
      <p:pic>
        <p:nvPicPr>
          <p:cNvPr id="6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411337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0" y="1565852"/>
            <a:ext cx="8583195" cy="4351338"/>
          </a:xfrm>
        </p:spPr>
        <p:txBody>
          <a:bodyPr/>
          <a:lstStyle/>
          <a:p>
            <a:r>
              <a:rPr lang="en-IE" dirty="0"/>
              <a:t>Subset and modify in one go</a:t>
            </a:r>
          </a:p>
          <a:p>
            <a:pPr marL="457200" lvl="1" indent="0">
              <a:buNone/>
            </a:pPr>
            <a:r>
              <a:rPr lang="en-IE" sz="2000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obj</a:t>
            </a:r>
            <a:r>
              <a:rPr lang="en-IE" sz="2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[…] &lt;- </a:t>
            </a:r>
            <a:r>
              <a:rPr lang="en-IE" sz="2000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 / </a:t>
            </a:r>
            <a:r>
              <a:rPr lang="en-IE" sz="2000" b="1" i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obj</a:t>
            </a:r>
            <a:r>
              <a:rPr lang="en-IE" sz="2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$… &lt;- </a:t>
            </a:r>
            <a:r>
              <a:rPr lang="en-IE" sz="2000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 / </a:t>
            </a:r>
            <a:r>
              <a:rPr lang="en-IE" sz="2000" b="1" i="1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obs</a:t>
            </a:r>
            <a:r>
              <a:rPr lang="en-IE" sz="2000" b="1" i="1" dirty="0">
                <a:solidFill>
                  <a:schemeClr val="accent3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[[…]] &lt;- value</a:t>
            </a:r>
            <a:endParaRPr lang="en-IE" sz="2000" b="1" dirty="0">
              <a:solidFill>
                <a:schemeClr val="accent3">
                  <a:lumMod val="60000"/>
                  <a:lumOff val="4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r>
              <a:rPr lang="en-IE" dirty="0"/>
              <a:t>Also works sometimes for adding/removing stuff:</a:t>
            </a:r>
          </a:p>
          <a:p>
            <a:pPr marL="0" indent="0">
              <a:buNone/>
            </a:pPr>
            <a:r>
              <a:rPr lang="en-IE" sz="2000" b="1" dirty="0">
                <a:solidFill>
                  <a:srgbClr val="C00000"/>
                </a:solidFill>
              </a:rPr>
              <a:t>Adding columns to a </a:t>
            </a:r>
            <a:r>
              <a:rPr lang="en-IE" sz="2000" b="1" dirty="0" err="1">
                <a:solidFill>
                  <a:srgbClr val="C00000"/>
                </a:solidFill>
              </a:rPr>
              <a:t>data.frame</a:t>
            </a:r>
            <a:r>
              <a:rPr lang="en-IE" sz="2000" b="1" dirty="0">
                <a:solidFill>
                  <a:srgbClr val="C00000"/>
                </a:solidFill>
              </a:rPr>
              <a:t>		   Removing a column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3506" y="2445377"/>
            <a:ext cx="2148563" cy="12961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755" y="5046251"/>
            <a:ext cx="4056757" cy="14245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5046251"/>
            <a:ext cx="3766700" cy="12805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4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3.3 Modifying/ reassigning data</a:t>
            </a:r>
          </a:p>
        </p:txBody>
      </p:sp>
    </p:spTree>
    <p:extLst>
      <p:ext uri="{BB962C8B-B14F-4D97-AF65-F5344CB8AC3E}">
        <p14:creationId xmlns:p14="http://schemas.microsoft.com/office/powerpoint/2010/main" val="277526405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/>
          <a:lstStyle/>
          <a:p>
            <a:pPr marL="0" indent="0">
              <a:buNone/>
            </a:pPr>
            <a:r>
              <a:rPr lang="en-IE" sz="3200" dirty="0"/>
              <a:t>Subset and modify in one go too</a:t>
            </a:r>
            <a:br>
              <a:rPr lang="en-IE" dirty="0"/>
            </a:br>
            <a:br>
              <a:rPr lang="en-IE" dirty="0"/>
            </a:b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295" y="2636912"/>
            <a:ext cx="7340403" cy="79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15" y="4284568"/>
            <a:ext cx="3912888" cy="8640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4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3.3 Modifying data attributes</a:t>
            </a:r>
          </a:p>
        </p:txBody>
      </p:sp>
    </p:spTree>
    <p:extLst>
      <p:ext uri="{BB962C8B-B14F-4D97-AF65-F5344CB8AC3E}">
        <p14:creationId xmlns:p14="http://schemas.microsoft.com/office/powerpoint/2010/main" val="207477938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5082" y="1335277"/>
            <a:ext cx="7886700" cy="4351338"/>
          </a:xfrm>
        </p:spPr>
        <p:txBody>
          <a:bodyPr/>
          <a:lstStyle/>
          <a:p>
            <a:r>
              <a:rPr lang="en-IE" dirty="0"/>
              <a:t>Using a test</a:t>
            </a:r>
          </a:p>
          <a:p>
            <a:endParaRPr lang="en-IE" dirty="0"/>
          </a:p>
          <a:p>
            <a:endParaRPr lang="en-IE" sz="3200" dirty="0"/>
          </a:p>
          <a:p>
            <a:r>
              <a:rPr lang="en-IE" dirty="0"/>
              <a:t>removing elements by position:</a:t>
            </a:r>
          </a:p>
          <a:p>
            <a:endParaRPr lang="en-IE" dirty="0"/>
          </a:p>
          <a:p>
            <a:endParaRPr lang="en-IE" dirty="0"/>
          </a:p>
          <a:p>
            <a:endParaRPr lang="en-IE" sz="2000" dirty="0"/>
          </a:p>
          <a:p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subset(x, &lt;condition&gt;) </a:t>
            </a:r>
            <a:r>
              <a:rPr lang="en-IE" dirty="0"/>
              <a:t>function: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797" y="1701723"/>
            <a:ext cx="4497731" cy="9153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6197" y="5360001"/>
            <a:ext cx="4752529" cy="12899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5" y="3464566"/>
            <a:ext cx="4752529" cy="10561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>
                <a:solidFill>
                  <a:srgbClr val="000000"/>
                </a:solidFill>
                <a:latin typeface="Calibri Light"/>
              </a:rPr>
              <a:t>3.4 </a:t>
            </a:r>
            <a:r>
              <a:rPr lang="en-IE" sz="4400" dirty="0" err="1">
                <a:solidFill>
                  <a:srgbClr val="000000"/>
                </a:solidFill>
                <a:latin typeface="Calibri Light"/>
              </a:rPr>
              <a:t>Subsetting</a:t>
            </a:r>
            <a:r>
              <a:rPr lang="en-IE" sz="4400" dirty="0">
                <a:solidFill>
                  <a:srgbClr val="000000"/>
                </a:solidFill>
                <a:latin typeface="Calibri Light"/>
              </a:rPr>
              <a:t> data </a:t>
            </a:r>
            <a:r>
              <a:rPr lang="en-IE" sz="4000" dirty="0">
                <a:solidFill>
                  <a:srgbClr val="000000"/>
                </a:solidFill>
                <a:latin typeface="Calibri Light"/>
              </a:rPr>
              <a:t>- more details 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5997407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/>
              <a:t>Exercises 3.4-1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0" y="1930728"/>
            <a:ext cx="91440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dirty="0"/>
              <a:t>Using the </a:t>
            </a:r>
            <a:r>
              <a:rPr lang="en-IE" b="1" dirty="0"/>
              <a:t>people</a:t>
            </a:r>
            <a:r>
              <a:rPr lang="en-IE" dirty="0"/>
              <a:t> data:</a:t>
            </a:r>
          </a:p>
          <a:p>
            <a:pPr marL="0" indent="0">
              <a:buNone/>
            </a:pPr>
            <a:endParaRPr lang="en-IE" dirty="0"/>
          </a:p>
          <a:p>
            <a:pPr marL="914400" lvl="1" indent="-514350">
              <a:buFont typeface="+mj-lt"/>
              <a:buAutoNum type="arabicPeriod"/>
            </a:pPr>
            <a:r>
              <a:rPr lang="en-IE" dirty="0"/>
              <a:t>Create a new </a:t>
            </a:r>
            <a:r>
              <a:rPr lang="en-IE" dirty="0" err="1"/>
              <a:t>data.frame</a:t>
            </a:r>
            <a:r>
              <a:rPr lang="en-IE" dirty="0"/>
              <a:t> “peopleSub3” with the 3 first rows of </a:t>
            </a:r>
            <a:r>
              <a:rPr lang="en-IE" b="1" dirty="0"/>
              <a:t>people</a:t>
            </a:r>
            <a:r>
              <a:rPr lang="en-IE" dirty="0"/>
              <a:t>.</a:t>
            </a:r>
          </a:p>
          <a:p>
            <a:pPr marL="914400" lvl="1" indent="-514350">
              <a:buFont typeface="+mj-lt"/>
              <a:buAutoNum type="arabicPeriod"/>
            </a:pPr>
            <a:endParaRPr lang="en-IE" dirty="0"/>
          </a:p>
          <a:p>
            <a:pPr marL="914400" lvl="1" indent="-514350">
              <a:buFont typeface="+mj-lt"/>
              <a:buAutoNum type="arabicPeriod"/>
            </a:pPr>
            <a:r>
              <a:rPr lang="en-IE" dirty="0"/>
              <a:t>Remove the column “name” from peopleSub3.</a:t>
            </a:r>
          </a:p>
          <a:p>
            <a:pPr marL="914400" lvl="1" indent="-514350">
              <a:buFont typeface="+mj-lt"/>
              <a:buAutoNum type="arabicPeriod"/>
            </a:pPr>
            <a:endParaRPr lang="en-IE" dirty="0"/>
          </a:p>
          <a:p>
            <a:pPr marL="914400" lvl="1" indent="-514350">
              <a:buFont typeface="+mj-lt"/>
              <a:buAutoNum type="arabicPeriod"/>
            </a:pPr>
            <a:r>
              <a:rPr lang="en-IE" dirty="0"/>
              <a:t>Select the individuals in peopleSub3 with an “age” greater or equal to 26.</a:t>
            </a:r>
            <a:endParaRPr lang="en-I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35273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0" y="1462198"/>
            <a:ext cx="7886700" cy="4591627"/>
          </a:xfrm>
        </p:spPr>
        <p:txBody>
          <a:bodyPr/>
          <a:lstStyle/>
          <a:p>
            <a:r>
              <a:rPr lang="en-IE" dirty="0"/>
              <a:t>Functions 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as.&lt;type&gt;(…)</a:t>
            </a:r>
            <a:r>
              <a:rPr lang="en-IE" dirty="0"/>
              <a:t> :</a:t>
            </a:r>
          </a:p>
          <a:p>
            <a:endParaRPr lang="en-IE" dirty="0"/>
          </a:p>
          <a:p>
            <a:endParaRPr lang="en-IE" dirty="0"/>
          </a:p>
          <a:p>
            <a:endParaRPr lang="en-IE" sz="4400" dirty="0"/>
          </a:p>
          <a:p>
            <a:r>
              <a:rPr lang="fr-FR" dirty="0"/>
              <a:t>B</a:t>
            </a:r>
            <a:r>
              <a:rPr lang="en-IE" dirty="0"/>
              <a:t>e careful with the factor class</a:t>
            </a:r>
            <a:endParaRPr lang="en-IE" sz="1600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2934" y="2186412"/>
            <a:ext cx="5110193" cy="1325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3282" y="4397641"/>
            <a:ext cx="6886957" cy="15761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>
                <a:latin typeface="+mj-lt"/>
                <a:ea typeface="+mj-ea"/>
                <a:cs typeface="+mj-cs"/>
              </a:rPr>
              <a:t>3.5 Data types conversion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51043052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/>
          <a:lstStyle/>
          <a:p>
            <a:pPr marL="0" indent="0">
              <a:buNone/>
            </a:pPr>
            <a:r>
              <a:rPr lang="en-IE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For numeric, Dates, </a:t>
            </a:r>
            <a:r>
              <a:rPr lang="en-IE" dirty="0" err="1">
                <a:solidFill>
                  <a:schemeClr val="accent3">
                    <a:lumMod val="60000"/>
                    <a:lumOff val="40000"/>
                  </a:schemeClr>
                </a:solidFill>
              </a:rPr>
              <a:t>POSIXct</a:t>
            </a:r>
            <a:r>
              <a:rPr lang="en-IE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,… you may want further control  </a:t>
            </a:r>
            <a:r>
              <a:rPr lang="en-IE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=&gt;</a:t>
            </a:r>
            <a:r>
              <a:rPr lang="en-IE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 </a:t>
            </a:r>
            <a:r>
              <a:rPr lang="en-IE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format(…)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8085" y="2777093"/>
            <a:ext cx="6159892" cy="32403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>
                <a:solidFill>
                  <a:schemeClr val="accent3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rPr>
              <a:t>3.5 Data types conversion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accent3">
                  <a:lumMod val="60000"/>
                  <a:lumOff val="40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3289365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/>
          <a:lstStyle/>
          <a:p>
            <a:r>
              <a:rPr lang="en-IE" dirty="0"/>
              <a:t>sort(…) to sort a vector.</a:t>
            </a:r>
          </a:p>
          <a:p>
            <a:endParaRPr lang="en-IE" dirty="0"/>
          </a:p>
          <a:p>
            <a:endParaRPr lang="en-IE" dirty="0"/>
          </a:p>
          <a:p>
            <a:r>
              <a:rPr lang="en-IE" dirty="0"/>
              <a:t>order(…) returns an index to order data based on chosen variables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19" y="2167542"/>
            <a:ext cx="6782025" cy="5288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278" y="4038742"/>
            <a:ext cx="6206706" cy="2506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>
                <a:latin typeface="+mj-lt"/>
                <a:ea typeface="+mj-ea"/>
                <a:cs typeface="+mj-cs"/>
              </a:rPr>
              <a:t>3.6 Ordering data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52513607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/>
              <a:t>Exercises 3.6-1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" y="1825625"/>
            <a:ext cx="9144000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IE" dirty="0"/>
              <a:t>Using the people dataset</a:t>
            </a:r>
          </a:p>
          <a:p>
            <a:pPr marL="0" indent="0">
              <a:buNone/>
            </a:pPr>
            <a:endParaRPr lang="en-IE" sz="2000" dirty="0"/>
          </a:p>
          <a:p>
            <a:pPr marL="914400" lvl="1" indent="-457200">
              <a:buFont typeface="+mj-lt"/>
              <a:buAutoNum type="arabicPeriod"/>
            </a:pPr>
            <a:r>
              <a:rPr lang="en-IE" dirty="0"/>
              <a:t>What is the class of the column “name”? </a:t>
            </a:r>
          </a:p>
          <a:p>
            <a:pPr marL="914400" lvl="1" indent="-457200">
              <a:buFont typeface="+mj-lt"/>
              <a:buAutoNum type="arabicPeriod"/>
            </a:pPr>
            <a:endParaRPr lang="en-IE" dirty="0"/>
          </a:p>
          <a:p>
            <a:pPr marL="914400" lvl="1" indent="-457200">
              <a:buFont typeface="+mj-lt"/>
              <a:buAutoNum type="arabicPeriod"/>
            </a:pPr>
            <a:r>
              <a:rPr lang="en-IE" dirty="0"/>
              <a:t>Print the column as a character string (extract and convert).</a:t>
            </a:r>
            <a:br>
              <a:rPr lang="en-IE" dirty="0"/>
            </a:br>
            <a:endParaRPr lang="en-IE" dirty="0"/>
          </a:p>
          <a:p>
            <a:pPr marL="914400" lvl="1" indent="-457200">
              <a:buFont typeface="+mj-lt"/>
              <a:buAutoNum type="arabicPeriod"/>
            </a:pPr>
            <a:r>
              <a:rPr lang="en-IE" dirty="0"/>
              <a:t>Transform the column as a character string </a:t>
            </a:r>
            <a:r>
              <a:rPr lang="en-IE" sz="2000" dirty="0"/>
              <a:t>(make it permanent).</a:t>
            </a:r>
            <a:endParaRPr lang="en-IE" dirty="0"/>
          </a:p>
          <a:p>
            <a:pPr marL="914400" lvl="1" indent="-457200">
              <a:buFont typeface="+mj-lt"/>
              <a:buAutoNum type="arabicPeriod"/>
            </a:pPr>
            <a:endParaRPr lang="en-IE" dirty="0"/>
          </a:p>
          <a:p>
            <a:pPr marL="914400" lvl="1" indent="-457200">
              <a:buFont typeface="+mj-lt"/>
              <a:buAutoNum type="arabicPeriod"/>
            </a:pPr>
            <a:r>
              <a:rPr lang="en-IE" dirty="0"/>
              <a:t>Print the sorted ages.</a:t>
            </a:r>
          </a:p>
          <a:p>
            <a:pPr marL="914400" lvl="1" indent="-457200">
              <a:buFont typeface="+mj-lt"/>
              <a:buAutoNum type="arabicPeriod"/>
            </a:pPr>
            <a:endParaRPr lang="en-IE" dirty="0"/>
          </a:p>
          <a:p>
            <a:pPr marL="914400" lvl="1" indent="-457200">
              <a:buFont typeface="+mj-lt"/>
              <a:buAutoNum type="arabicPeriod"/>
            </a:pPr>
            <a:r>
              <a:rPr lang="en-IE" dirty="0"/>
              <a:t>Order </a:t>
            </a:r>
            <a:r>
              <a:rPr lang="en-IE" b="1" dirty="0"/>
              <a:t>people</a:t>
            </a:r>
            <a:r>
              <a:rPr lang="en-IE" dirty="0"/>
              <a:t> </a:t>
            </a:r>
            <a:r>
              <a:rPr lang="en-IE"/>
              <a:t>by “team” </a:t>
            </a:r>
            <a:r>
              <a:rPr lang="en-IE" dirty="0"/>
              <a:t>and “age” and store it in a variable </a:t>
            </a:r>
            <a:r>
              <a:rPr lang="en-IE" b="1" dirty="0" err="1"/>
              <a:t>peopleOrdered</a:t>
            </a:r>
            <a:r>
              <a:rPr lang="en-IE" dirty="0"/>
              <a:t>.</a:t>
            </a:r>
          </a:p>
          <a:p>
            <a:pPr marL="914400" lvl="1" indent="-45720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endParaRPr lang="en-IE" dirty="0"/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352262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20777"/>
            <a:ext cx="9144000" cy="2333192"/>
          </a:xfrm>
        </p:spPr>
        <p:txBody>
          <a:bodyPr/>
          <a:lstStyle/>
          <a:p>
            <a:pPr algn="just"/>
            <a:r>
              <a:rPr lang="en-IE" dirty="0"/>
              <a:t>4. Data mining, basics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471055" y="3280210"/>
            <a:ext cx="8044295" cy="1500187"/>
          </a:xfrm>
        </p:spPr>
        <p:txBody>
          <a:bodyPr/>
          <a:lstStyle/>
          <a:p>
            <a:r>
              <a:rPr lang="en-IE" dirty="0"/>
              <a:t>This section will give you the basics for simple data mining in R</a:t>
            </a:r>
          </a:p>
        </p:txBody>
      </p:sp>
      <p:pic>
        <p:nvPicPr>
          <p:cNvPr id="6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166033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79305" y="1953478"/>
            <a:ext cx="7886700" cy="1015712"/>
          </a:xfrm>
        </p:spPr>
        <p:txBody>
          <a:bodyPr>
            <a:normAutofit/>
          </a:bodyPr>
          <a:lstStyle/>
          <a:p>
            <a:pPr algn="ctr"/>
            <a:r>
              <a:rPr lang="en-IE" sz="4800" dirty="0"/>
              <a:t>4.1 Importing / exporting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1302760" y="3079306"/>
            <a:ext cx="6639790" cy="1500187"/>
          </a:xfrm>
        </p:spPr>
        <p:txBody>
          <a:bodyPr/>
          <a:lstStyle/>
          <a:p>
            <a:r>
              <a:rPr lang="en-IE" dirty="0"/>
              <a:t>Importing data</a:t>
            </a:r>
          </a:p>
          <a:p>
            <a:r>
              <a:rPr lang="en-IE" dirty="0"/>
              <a:t>Saving data</a:t>
            </a:r>
          </a:p>
        </p:txBody>
      </p:sp>
    </p:spTree>
    <p:extLst>
      <p:ext uri="{BB962C8B-B14F-4D97-AF65-F5344CB8AC3E}">
        <p14:creationId xmlns:p14="http://schemas.microsoft.com/office/powerpoint/2010/main" val="9261838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>
            <a:normAutofit/>
          </a:bodyPr>
          <a:lstStyle/>
          <a:p>
            <a:r>
              <a:rPr lang="en-IE" dirty="0"/>
              <a:t>Why you should use code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5246" y="1103086"/>
            <a:ext cx="8738754" cy="5416797"/>
          </a:xfrm>
        </p:spPr>
        <p:txBody>
          <a:bodyPr>
            <a:normAutofit fontScale="62500" lnSpcReduction="20000"/>
          </a:bodyPr>
          <a:lstStyle/>
          <a:p>
            <a:endParaRPr lang="en-IE" sz="2100" dirty="0"/>
          </a:p>
          <a:p>
            <a:r>
              <a:rPr lang="en-IE" sz="2600" dirty="0"/>
              <a:t>Easier automation</a:t>
            </a:r>
          </a:p>
          <a:p>
            <a:endParaRPr lang="en-IE" sz="1300" dirty="0"/>
          </a:p>
          <a:p>
            <a:r>
              <a:rPr lang="en-IE" sz="2600" dirty="0"/>
              <a:t>Faster computation</a:t>
            </a:r>
          </a:p>
          <a:p>
            <a:endParaRPr lang="en-IE" sz="1300" dirty="0"/>
          </a:p>
          <a:p>
            <a:r>
              <a:rPr lang="en-IE" sz="2600" dirty="0"/>
              <a:t>Easier to avoid, find and fix errors</a:t>
            </a:r>
          </a:p>
          <a:p>
            <a:endParaRPr lang="en-IE" sz="1400" dirty="0"/>
          </a:p>
          <a:p>
            <a:r>
              <a:rPr lang="en-IE" sz="2600" dirty="0"/>
              <a:t>Reproducibility (important for detecting errors)</a:t>
            </a:r>
          </a:p>
          <a:p>
            <a:endParaRPr lang="en-IE" sz="1300" dirty="0"/>
          </a:p>
          <a:p>
            <a:r>
              <a:rPr lang="en-IE" sz="2600" dirty="0"/>
              <a:t>Easier project organization</a:t>
            </a:r>
          </a:p>
          <a:p>
            <a:endParaRPr lang="en-IE" sz="2100" dirty="0"/>
          </a:p>
          <a:p>
            <a:r>
              <a:rPr lang="en-IE" sz="2600" dirty="0"/>
              <a:t>Version control possible (</a:t>
            </a:r>
            <a:r>
              <a:rPr lang="en-IE" sz="2600" dirty="0" err="1"/>
              <a:t>GIThub</a:t>
            </a:r>
            <a:r>
              <a:rPr lang="en-IE" sz="2600" dirty="0"/>
              <a:t>)</a:t>
            </a:r>
          </a:p>
          <a:p>
            <a:endParaRPr lang="en-IE" sz="1300" dirty="0"/>
          </a:p>
          <a:p>
            <a:r>
              <a:rPr lang="en-IE" sz="2600" dirty="0"/>
              <a:t>More powerful data manipulation</a:t>
            </a:r>
          </a:p>
          <a:p>
            <a:pPr marL="0" indent="0">
              <a:buNone/>
            </a:pPr>
            <a:endParaRPr lang="en-IE" sz="1300" dirty="0"/>
          </a:p>
          <a:p>
            <a:r>
              <a:rPr lang="en-IE" sz="2600" dirty="0"/>
              <a:t>Advanced statistics capabilities</a:t>
            </a:r>
          </a:p>
          <a:p>
            <a:endParaRPr lang="en-IE" sz="1300" dirty="0"/>
          </a:p>
          <a:p>
            <a:r>
              <a:rPr lang="en-IE" sz="2600" dirty="0"/>
              <a:t>Loading of any type of data</a:t>
            </a:r>
          </a:p>
          <a:p>
            <a:pPr marL="0" indent="0">
              <a:buNone/>
            </a:pPr>
            <a:endParaRPr lang="en-IE" sz="1300" dirty="0"/>
          </a:p>
          <a:p>
            <a:r>
              <a:rPr lang="en-IE" sz="2600" dirty="0"/>
              <a:t>Support large data sets</a:t>
            </a:r>
          </a:p>
          <a:p>
            <a:endParaRPr lang="en-IE" sz="2100" dirty="0"/>
          </a:p>
          <a:p>
            <a:endParaRPr lang="en-IE" dirty="0"/>
          </a:p>
        </p:txBody>
      </p:sp>
      <p:pic>
        <p:nvPicPr>
          <p:cNvPr id="6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ight Brace 3"/>
          <p:cNvSpPr/>
          <p:nvPr/>
        </p:nvSpPr>
        <p:spPr>
          <a:xfrm>
            <a:off x="4902506" y="1322024"/>
            <a:ext cx="870332" cy="3029639"/>
          </a:xfrm>
          <a:prstGeom prst="righ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7" name="Right Brace 6"/>
          <p:cNvSpPr/>
          <p:nvPr/>
        </p:nvSpPr>
        <p:spPr>
          <a:xfrm>
            <a:off x="4902506" y="4491524"/>
            <a:ext cx="870332" cy="1865209"/>
          </a:xfrm>
          <a:prstGeom prst="righ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5" name="TextBox 4"/>
          <p:cNvSpPr txBox="1"/>
          <p:nvPr/>
        </p:nvSpPr>
        <p:spPr>
          <a:xfrm>
            <a:off x="6112526" y="2652177"/>
            <a:ext cx="26262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dirty="0"/>
              <a:t>General </a:t>
            </a:r>
          </a:p>
          <a:p>
            <a:pPr algn="ctr"/>
            <a:r>
              <a:rPr lang="en-IE" dirty="0"/>
              <a:t>advantages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303145" y="4962463"/>
            <a:ext cx="28408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dirty="0"/>
              <a:t>Data orientated </a:t>
            </a:r>
          </a:p>
          <a:p>
            <a:pPr algn="ctr"/>
            <a:r>
              <a:rPr lang="en-IE" dirty="0"/>
              <a:t>programming languages advantages</a:t>
            </a:r>
          </a:p>
        </p:txBody>
      </p:sp>
    </p:spTree>
    <p:extLst>
      <p:ext uri="{BB962C8B-B14F-4D97-AF65-F5344CB8AC3E}">
        <p14:creationId xmlns:p14="http://schemas.microsoft.com/office/powerpoint/2010/main" val="387481585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/>
              <a:t>Data loading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856" y="1990175"/>
            <a:ext cx="7886700" cy="688975"/>
          </a:xfrm>
        </p:spPr>
        <p:txBody>
          <a:bodyPr/>
          <a:lstStyle/>
          <a:p>
            <a:pPr marL="0" indent="0" algn="ctr">
              <a:buNone/>
            </a:pPr>
            <a:r>
              <a:rPr lang="en-IE" dirty="0"/>
              <a:t> In a nutshell you can load everything you want !</a:t>
            </a:r>
          </a:p>
          <a:p>
            <a:pPr marL="0" indent="0">
              <a:buNone/>
            </a:pP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46825" y="3114817"/>
            <a:ext cx="8050355" cy="23544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500" dirty="0"/>
              <a:t>Flat files (simple text files) : </a:t>
            </a:r>
            <a:r>
              <a:rPr lang="en-IE" sz="1500" b="1" i="1" dirty="0" err="1">
                <a:solidFill>
                  <a:srgbClr val="FF0000"/>
                </a:solidFill>
              </a:rPr>
              <a:t>read.table</a:t>
            </a:r>
            <a:r>
              <a:rPr lang="en-IE" sz="1500" dirty="0">
                <a:solidFill>
                  <a:srgbClr val="FF0000"/>
                </a:solidFill>
              </a:rPr>
              <a:t>() </a:t>
            </a:r>
            <a:r>
              <a:rPr lang="en-IE" sz="1500" dirty="0"/>
              <a:t>&amp; read.csv() functions</a:t>
            </a:r>
          </a:p>
          <a:p>
            <a:endParaRPr lang="en-IE" sz="1500" dirty="0"/>
          </a:p>
          <a:p>
            <a:r>
              <a:rPr lang="en-IE" sz="1500" dirty="0"/>
              <a:t>Excel files : packages </a:t>
            </a:r>
            <a:r>
              <a:rPr lang="en-IE" sz="1500" dirty="0" err="1">
                <a:solidFill>
                  <a:srgbClr val="FF0000"/>
                </a:solidFill>
              </a:rPr>
              <a:t>openxlsx</a:t>
            </a:r>
            <a:r>
              <a:rPr lang="en-IE" sz="1500" dirty="0"/>
              <a:t>,  </a:t>
            </a:r>
            <a:r>
              <a:rPr lang="en-IE" sz="1500" dirty="0" err="1"/>
              <a:t>readxl</a:t>
            </a:r>
            <a:r>
              <a:rPr lang="en-IE" sz="1500" dirty="0"/>
              <a:t>, </a:t>
            </a:r>
            <a:r>
              <a:rPr lang="en-IE" sz="1500" dirty="0" err="1"/>
              <a:t>gdata</a:t>
            </a:r>
            <a:r>
              <a:rPr lang="en-IE" sz="1500" dirty="0"/>
              <a:t>, </a:t>
            </a:r>
            <a:r>
              <a:rPr lang="en-IE" sz="1500" dirty="0" err="1"/>
              <a:t>XLConnect</a:t>
            </a:r>
            <a:r>
              <a:rPr lang="en-IE" sz="1500" dirty="0"/>
              <a:t>, </a:t>
            </a:r>
            <a:r>
              <a:rPr lang="en-IE" sz="1500" dirty="0" err="1"/>
              <a:t>xlsx</a:t>
            </a:r>
            <a:endParaRPr lang="en-IE" sz="1500" dirty="0"/>
          </a:p>
          <a:p>
            <a:r>
              <a:rPr lang="en-IE" sz="1200" dirty="0">
                <a:hlinkClick r:id="rId3"/>
              </a:rPr>
              <a:t>https://www.datacamp.com/community/tutorials/r-tutorial-read-excel-into-r?tap_a=5644-dce66f&amp;tap_s=10907-287229</a:t>
            </a:r>
            <a:endParaRPr lang="en-IE" sz="1200" dirty="0"/>
          </a:p>
          <a:p>
            <a:endParaRPr lang="en-IE" sz="1500" dirty="0"/>
          </a:p>
          <a:p>
            <a:r>
              <a:rPr lang="en-IE" sz="1500" dirty="0"/>
              <a:t>Other statistical </a:t>
            </a:r>
            <a:r>
              <a:rPr lang="en-IE" sz="1500" dirty="0" err="1"/>
              <a:t>softwares</a:t>
            </a:r>
            <a:r>
              <a:rPr lang="en-IE" sz="1500" dirty="0"/>
              <a:t>: packages haven or foreign (+ </a:t>
            </a:r>
            <a:r>
              <a:rPr lang="en-IE" sz="1500" dirty="0" err="1"/>
              <a:t>Systat</a:t>
            </a:r>
            <a:r>
              <a:rPr lang="en-IE" sz="1500" dirty="0"/>
              <a:t> and Weka)</a:t>
            </a:r>
          </a:p>
          <a:p>
            <a:endParaRPr lang="en-IE" sz="1500" dirty="0"/>
          </a:p>
          <a:p>
            <a:r>
              <a:rPr lang="en-IE" sz="1500" dirty="0"/>
              <a:t>Relational data base : package </a:t>
            </a:r>
            <a:r>
              <a:rPr lang="en-IE" sz="1500" dirty="0" err="1"/>
              <a:t>RMySQL</a:t>
            </a:r>
            <a:r>
              <a:rPr lang="en-IE" sz="1500" dirty="0"/>
              <a:t>, </a:t>
            </a:r>
            <a:r>
              <a:rPr lang="en-IE" sz="1500" dirty="0" err="1"/>
              <a:t>RpostgreSQL</a:t>
            </a:r>
            <a:r>
              <a:rPr lang="en-IE" sz="1500" dirty="0"/>
              <a:t>, </a:t>
            </a:r>
            <a:r>
              <a:rPr lang="en-IE" sz="1500" dirty="0" err="1"/>
              <a:t>Roracle</a:t>
            </a:r>
            <a:r>
              <a:rPr lang="en-IE" sz="1500" dirty="0"/>
              <a:t>, DBI</a:t>
            </a:r>
          </a:p>
          <a:p>
            <a:endParaRPr lang="en-IE" sz="1500" dirty="0"/>
          </a:p>
          <a:p>
            <a:r>
              <a:rPr lang="en-IE" sz="1500" dirty="0"/>
              <a:t>Data from the web : package TwittR2Mongo</a:t>
            </a:r>
          </a:p>
        </p:txBody>
      </p:sp>
      <p:pic>
        <p:nvPicPr>
          <p:cNvPr id="6" name="Picture 6" descr="http://files.softicons.com/download/system-icons/file-extension-icons-by-design-bolts/png/256x256/TXT%20File%20Extension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7362" y="3146151"/>
            <a:ext cx="308048" cy="308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4" descr="http://pgloader.io/img/csv_text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1613" y="3149646"/>
            <a:ext cx="370717" cy="370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6" descr="http://avs.vsb.cz/prislusenstvi/xlsx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9333" y="3673213"/>
            <a:ext cx="393569" cy="393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8" descr="http://technologyadvice.com/wp-content/uploads/2013/09/SAS200x200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3929" y="4066782"/>
            <a:ext cx="469972" cy="469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0" descr="https://uvalibraryfeb.files.wordpress.com/2013/04/stata_logo_blue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5345" y="4196559"/>
            <a:ext cx="665681" cy="210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2" descr="http://murviel-info.com/_wordPress/wp-content/uploads/2015/09/mysql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7324" y="4608831"/>
            <a:ext cx="771590" cy="343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8" descr="http://blog.virtualstoragezone.com/wp-content/uploads/2014/05/Oracle_logo.png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145" b="44582"/>
          <a:stretch/>
        </p:blipFill>
        <p:spPr bwMode="auto">
          <a:xfrm>
            <a:off x="6953900" y="4780443"/>
            <a:ext cx="904970" cy="160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36" descr="http://www.mongoadmin.org/contents/images/web-icon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8780" y="5052986"/>
            <a:ext cx="456705" cy="456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0" descr="https://g.twimg.com/Twitter_logo_blue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3116" y="5145250"/>
            <a:ext cx="404260" cy="328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ZoneTexte 14"/>
          <p:cNvSpPr txBox="1"/>
          <p:nvPr/>
        </p:nvSpPr>
        <p:spPr>
          <a:xfrm>
            <a:off x="2452254" y="6206836"/>
            <a:ext cx="3976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(Packages are collections of </a:t>
            </a:r>
            <a:r>
              <a:rPr lang="fr-FR" dirty="0" err="1"/>
              <a:t>functions</a:t>
            </a:r>
            <a:r>
              <a:rPr lang="fr-FR" dirty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744992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371895"/>
            <a:ext cx="7886700" cy="4866121"/>
          </a:xfrm>
        </p:spPr>
        <p:txBody>
          <a:bodyPr/>
          <a:lstStyle/>
          <a:p>
            <a:pPr marL="0" indent="0">
              <a:buNone/>
            </a:pPr>
            <a:r>
              <a:rPr lang="en-IE" dirty="0"/>
              <a:t>…where R will look for file, save them, etc.</a:t>
            </a:r>
          </a:p>
          <a:p>
            <a:endParaRPr lang="en-IE" dirty="0"/>
          </a:p>
          <a:p>
            <a:pPr lvl="1"/>
            <a:r>
              <a:rPr lang="en-IE" dirty="0"/>
              <a:t>Query it with </a:t>
            </a:r>
            <a:r>
              <a:rPr lang="en-IE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getwd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lvl="1"/>
            <a:r>
              <a:rPr lang="en-IE" dirty="0"/>
              <a:t>Set it with </a:t>
            </a:r>
            <a:r>
              <a:rPr lang="en-IE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setwd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("&lt;path&gt;")</a:t>
            </a:r>
          </a:p>
          <a:p>
            <a:pPr lvl="2"/>
            <a:r>
              <a:rPr lang="en-IE" dirty="0"/>
              <a:t>double the </a:t>
            </a:r>
            <a:r>
              <a:rPr lang="en-IE" b="1" dirty="0"/>
              <a:t>\</a:t>
            </a:r>
            <a:r>
              <a:rPr lang="en-IE" dirty="0"/>
              <a:t> (windows only) </a:t>
            </a:r>
          </a:p>
          <a:p>
            <a:pPr lvl="2"/>
            <a:r>
              <a:rPr lang="en-IE" dirty="0"/>
              <a:t>use  </a:t>
            </a:r>
            <a:r>
              <a:rPr lang="en-IE" b="1" dirty="0">
                <a:solidFill>
                  <a:srgbClr val="C00000"/>
                </a:solidFill>
              </a:rPr>
              <a:t>/</a:t>
            </a:r>
            <a:r>
              <a:rPr lang="en-IE" dirty="0"/>
              <a:t> …for compatibility.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7604" y="2953910"/>
            <a:ext cx="3240360" cy="623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7604" y="5190891"/>
            <a:ext cx="3672408" cy="1089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0" y="1"/>
            <a:ext cx="9144000" cy="11239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4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Working</a:t>
            </a:r>
            <a:r>
              <a:rPr kumimoji="0" lang="en-IE" sz="4400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directory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72687574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/>
              <a:t>Data loading, </a:t>
            </a:r>
            <a:r>
              <a:rPr lang="en-IE" dirty="0" err="1"/>
              <a:t>read.table</a:t>
            </a:r>
            <a:r>
              <a:rPr lang="en-IE" dirty="0"/>
              <a:t>()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/>
          <a:lstStyle/>
          <a:p>
            <a:r>
              <a:rPr lang="en-IE" dirty="0"/>
              <a:t>to read flat file (.txt and .csv)</a:t>
            </a:r>
          </a:p>
          <a:p>
            <a:endParaRPr lang="en-IE" sz="1400" dirty="0"/>
          </a:p>
          <a:p>
            <a:r>
              <a:rPr lang="en-IE" dirty="0"/>
              <a:t>Import them as </a:t>
            </a:r>
            <a:r>
              <a:rPr lang="en-IE" dirty="0" err="1"/>
              <a:t>data.frame</a:t>
            </a:r>
            <a:endParaRPr lang="en-IE" dirty="0"/>
          </a:p>
          <a:p>
            <a:endParaRPr lang="en-IE" sz="1400" dirty="0"/>
          </a:p>
          <a:p>
            <a:r>
              <a:rPr lang="en-IE" dirty="0"/>
              <a:t>Quite a lot of arguments (?</a:t>
            </a:r>
            <a:r>
              <a:rPr lang="en-IE" dirty="0" err="1"/>
              <a:t>read.table</a:t>
            </a:r>
            <a:r>
              <a:rPr lang="en-IE" dirty="0"/>
              <a:t>)</a:t>
            </a:r>
          </a:p>
          <a:p>
            <a:endParaRPr lang="en-IE" dirty="0"/>
          </a:p>
          <a:p>
            <a:pPr>
              <a:buNone/>
            </a:pPr>
            <a:endParaRPr lang="en-IE" dirty="0"/>
          </a:p>
          <a:p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433" y="4149839"/>
            <a:ext cx="3351833" cy="18182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6" name="Straight Arrow Connector 5"/>
          <p:cNvCxnSpPr/>
          <p:nvPr/>
        </p:nvCxnSpPr>
        <p:spPr>
          <a:xfrm flipH="1">
            <a:off x="3835235" y="4280806"/>
            <a:ext cx="86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678882" y="4150539"/>
            <a:ext cx="410143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350" dirty="0"/>
              <a:t>File name, </a:t>
            </a:r>
            <a:r>
              <a:rPr lang="en-IE" sz="1350" b="1" i="1" dirty="0"/>
              <a:t>can include location, even online </a:t>
            </a:r>
            <a:r>
              <a:rPr lang="en-IE" sz="1350" b="1" i="1" dirty="0" err="1"/>
              <a:t>adress</a:t>
            </a:r>
            <a:endParaRPr lang="en-IE" sz="1350" b="1" i="1" dirty="0"/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3835235" y="4645478"/>
            <a:ext cx="86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678882" y="4516242"/>
            <a:ext cx="343369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350" dirty="0"/>
              <a:t>Is the first line of your table variables names ?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3835235" y="5010150"/>
            <a:ext cx="86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3835235" y="5374822"/>
            <a:ext cx="86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3835235" y="5739495"/>
            <a:ext cx="86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678882" y="4881946"/>
            <a:ext cx="343369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350" dirty="0"/>
              <a:t>Field separator character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678882" y="5247650"/>
            <a:ext cx="343369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350" dirty="0"/>
              <a:t>Decimal separator character</a:t>
            </a:r>
          </a:p>
        </p:txBody>
      </p:sp>
      <p:sp>
        <p:nvSpPr>
          <p:cNvPr id="15" name="Rectangle 1"/>
          <p:cNvSpPr>
            <a:spLocks noChangeArrowheads="1"/>
          </p:cNvSpPr>
          <p:nvPr/>
        </p:nvSpPr>
        <p:spPr bwMode="auto">
          <a:xfrm>
            <a:off x="4678881" y="5613355"/>
            <a:ext cx="4391267" cy="2539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>
                <a:latin typeface="Arial" panose="020B0604020202020204" pitchFamily="34" charset="0"/>
              </a:rPr>
              <a:t>a character vector of strings which are to be interpreted as </a:t>
            </a:r>
            <a:r>
              <a:rPr lang="en-US" altLang="en-US" sz="1200" dirty="0">
                <a:latin typeface="Arial Unicode MS" panose="020B0604020202020204" pitchFamily="34" charset="-128"/>
                <a:hlinkClick r:id="rId4"/>
              </a:rPr>
              <a:t>NA</a:t>
            </a:r>
            <a:r>
              <a:rPr lang="en-US" altLang="en-US" sz="1200" dirty="0"/>
              <a:t> </a:t>
            </a:r>
            <a:endParaRPr lang="en-US" altLang="en-US" sz="12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137191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/>
              <a:t>Data saving, </a:t>
            </a:r>
            <a:r>
              <a:rPr lang="en-IE" dirty="0" err="1"/>
              <a:t>write.table</a:t>
            </a:r>
            <a:r>
              <a:rPr lang="en-IE" dirty="0"/>
              <a:t>()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2445039"/>
          </a:xfrm>
        </p:spPr>
        <p:txBody>
          <a:bodyPr/>
          <a:lstStyle/>
          <a:p>
            <a:r>
              <a:rPr lang="en-IE" dirty="0"/>
              <a:t>to save your data, quite similar to </a:t>
            </a:r>
            <a:r>
              <a:rPr lang="en-IE" dirty="0" err="1"/>
              <a:t>read.table</a:t>
            </a:r>
            <a:r>
              <a:rPr lang="en-IE" dirty="0"/>
              <a:t>()</a:t>
            </a:r>
          </a:p>
          <a:p>
            <a:endParaRPr lang="en-IE" sz="1400" dirty="0"/>
          </a:p>
          <a:p>
            <a:r>
              <a:rPr lang="en-IE" dirty="0"/>
              <a:t>outputs are .txt or .csv. files</a:t>
            </a:r>
          </a:p>
          <a:p>
            <a:endParaRPr lang="en-IE" sz="1400" dirty="0"/>
          </a:p>
          <a:p>
            <a:r>
              <a:rPr lang="en-IE" dirty="0"/>
              <a:t>Quite a lot of arguments (?</a:t>
            </a:r>
            <a:r>
              <a:rPr lang="en-IE" dirty="0" err="1"/>
              <a:t>write.table</a:t>
            </a:r>
            <a:r>
              <a:rPr lang="en-IE" dirty="0"/>
              <a:t>)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3"/>
          <p:cNvCxnSpPr/>
          <p:nvPr/>
        </p:nvCxnSpPr>
        <p:spPr>
          <a:xfrm flipH="1">
            <a:off x="3883713" y="4687651"/>
            <a:ext cx="86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836217" y="4529978"/>
            <a:ext cx="242751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350" dirty="0"/>
              <a:t>file name, can include location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3883713" y="5109846"/>
            <a:ext cx="86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>
            <a:off x="3883713" y="5532041"/>
            <a:ext cx="86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3883713" y="5954234"/>
            <a:ext cx="86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15"/>
          <p:cNvSpPr txBox="1"/>
          <p:nvPr/>
        </p:nvSpPr>
        <p:spPr>
          <a:xfrm>
            <a:off x="4836218" y="4944541"/>
            <a:ext cx="343369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350" dirty="0"/>
              <a:t>field separator character</a:t>
            </a:r>
          </a:p>
        </p:txBody>
      </p:sp>
      <p:sp>
        <p:nvSpPr>
          <p:cNvPr id="11" name="TextBox 16"/>
          <p:cNvSpPr txBox="1"/>
          <p:nvPr/>
        </p:nvSpPr>
        <p:spPr>
          <a:xfrm>
            <a:off x="4836218" y="5359104"/>
            <a:ext cx="343369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350" dirty="0"/>
              <a:t>decimal separator character</a:t>
            </a:r>
          </a:p>
        </p:txBody>
      </p:sp>
      <p:sp>
        <p:nvSpPr>
          <p:cNvPr id="12" name="Rectangle 1"/>
          <p:cNvSpPr>
            <a:spLocks noChangeArrowheads="1"/>
          </p:cNvSpPr>
          <p:nvPr/>
        </p:nvSpPr>
        <p:spPr bwMode="auto">
          <a:xfrm>
            <a:off x="4836217" y="5773667"/>
            <a:ext cx="1834477" cy="2539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>
                <a:latin typeface="Arial" panose="020B0604020202020204" pitchFamily="34" charset="0"/>
              </a:rPr>
              <a:t>row names specification</a:t>
            </a:r>
          </a:p>
        </p:txBody>
      </p:sp>
      <p:cxnSp>
        <p:nvCxnSpPr>
          <p:cNvPr id="13" name="Straight Arrow Connector 3"/>
          <p:cNvCxnSpPr/>
          <p:nvPr/>
        </p:nvCxnSpPr>
        <p:spPr>
          <a:xfrm flipH="1">
            <a:off x="3880248" y="4265456"/>
            <a:ext cx="86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842158" y="4115415"/>
            <a:ext cx="242751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350" dirty="0"/>
              <a:t>x, the data you want to save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124"/>
          <a:stretch/>
        </p:blipFill>
        <p:spPr>
          <a:xfrm>
            <a:off x="883224" y="4051234"/>
            <a:ext cx="2820435" cy="2084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65230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/>
              <a:t>Course dataset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9990" y="1565852"/>
            <a:ext cx="7886700" cy="4647912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IE" dirty="0"/>
              <a:t>Salmons caught in traps </a:t>
            </a:r>
            <a:r>
              <a:rPr lang="en-IE" sz="1800" dirty="0">
                <a:solidFill>
                  <a:schemeClr val="accent1"/>
                </a:solidFill>
              </a:rPr>
              <a:t>(see code)</a:t>
            </a:r>
          </a:p>
          <a:p>
            <a:pPr marL="0" indent="0">
              <a:buNone/>
            </a:pPr>
            <a:endParaRPr lang="en-IE" dirty="0"/>
          </a:p>
          <a:p>
            <a:pPr lvl="1"/>
            <a:r>
              <a:rPr lang="en-IE" dirty="0"/>
              <a:t>5 rivers (3 Irish &amp; 2 French)</a:t>
            </a:r>
          </a:p>
          <a:p>
            <a:pPr lvl="1"/>
            <a:endParaRPr lang="en-IE" dirty="0"/>
          </a:p>
          <a:p>
            <a:pPr lvl="1"/>
            <a:r>
              <a:rPr lang="en-IE" dirty="0"/>
              <a:t>covers 1995-2015 period</a:t>
            </a:r>
          </a:p>
          <a:p>
            <a:pPr lvl="1"/>
            <a:endParaRPr lang="en-IE" dirty="0"/>
          </a:p>
          <a:p>
            <a:pPr lvl="1"/>
            <a:r>
              <a:rPr lang="en-IE" dirty="0"/>
              <a:t>Includes for each fish</a:t>
            </a:r>
          </a:p>
          <a:p>
            <a:pPr lvl="2"/>
            <a:r>
              <a:rPr lang="en-IE" dirty="0"/>
              <a:t>river of capture</a:t>
            </a:r>
          </a:p>
          <a:p>
            <a:pPr lvl="2"/>
            <a:r>
              <a:rPr lang="en-IE" dirty="0"/>
              <a:t>date</a:t>
            </a:r>
          </a:p>
          <a:p>
            <a:pPr lvl="2"/>
            <a:r>
              <a:rPr lang="en-IE" dirty="0"/>
              <a:t>marine and river age </a:t>
            </a:r>
          </a:p>
          <a:p>
            <a:pPr lvl="2"/>
            <a:r>
              <a:rPr lang="en-IE" dirty="0"/>
              <a:t>Length(cm) and weight (Kg)</a:t>
            </a:r>
          </a:p>
          <a:p>
            <a:pPr lvl="2"/>
            <a:r>
              <a:rPr lang="en-IE" dirty="0"/>
              <a:t>infection by sea lice</a:t>
            </a:r>
          </a:p>
          <a:p>
            <a:pPr lvl="2"/>
            <a:endParaRPr lang="en-IE" dirty="0"/>
          </a:p>
          <a:p>
            <a:pPr lvl="1"/>
            <a:r>
              <a:rPr lang="en-IE" dirty="0"/>
              <a:t>SOME ERRORS (inches instead cm…)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http://askmepc-webdesign.com/hub/wp-content/uploads/2012/02/fake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7942" y="1565852"/>
            <a:ext cx="2283439" cy="1518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s://s3.amazonaws.com/wbstaticfiles/users/1798/455466_salmon-jumping-greeting-card-image-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2512" y="4629550"/>
            <a:ext cx="1454297" cy="1055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785219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/>
              <a:t>Exercises 4.1-1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" y="1825625"/>
            <a:ext cx="9144000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IE" dirty="0"/>
              <a:t>Import the salmon.raw.data.txt file in R</a:t>
            </a:r>
          </a:p>
          <a:p>
            <a:pPr lvl="1"/>
            <a:r>
              <a:rPr lang="en-IE" sz="2000" dirty="0"/>
              <a:t>as a </a:t>
            </a:r>
            <a:r>
              <a:rPr lang="en-IE" sz="2000" dirty="0" err="1"/>
              <a:t>data.frame</a:t>
            </a:r>
            <a:r>
              <a:rPr lang="en-IE" sz="2000" dirty="0"/>
              <a:t> called ‘</a:t>
            </a:r>
            <a:r>
              <a:rPr lang="en-IE" sz="2000" dirty="0" err="1"/>
              <a:t>salmon.raw</a:t>
            </a:r>
            <a:r>
              <a:rPr lang="en-IE" sz="2000" dirty="0"/>
              <a:t>’ (use </a:t>
            </a:r>
            <a:r>
              <a:rPr lang="en-IE" sz="2000" dirty="0" err="1">
                <a:solidFill>
                  <a:schemeClr val="accent2">
                    <a:lumMod val="75000"/>
                  </a:schemeClr>
                </a:solidFill>
              </a:rPr>
              <a:t>setwd</a:t>
            </a:r>
            <a:r>
              <a:rPr lang="en-IE" sz="2000" dirty="0">
                <a:solidFill>
                  <a:schemeClr val="accent2">
                    <a:lumMod val="75000"/>
                  </a:schemeClr>
                </a:solidFill>
              </a:rPr>
              <a:t>(…) </a:t>
            </a:r>
            <a:r>
              <a:rPr lang="en-IE" sz="2000" dirty="0"/>
              <a:t>and </a:t>
            </a:r>
            <a:r>
              <a:rPr lang="en-IE" sz="2000" dirty="0" err="1">
                <a:solidFill>
                  <a:schemeClr val="accent2">
                    <a:lumMod val="75000"/>
                  </a:schemeClr>
                </a:solidFill>
              </a:rPr>
              <a:t>read.table</a:t>
            </a:r>
            <a:r>
              <a:rPr lang="en-IE" sz="2000" dirty="0">
                <a:solidFill>
                  <a:schemeClr val="accent2">
                    <a:lumMod val="75000"/>
                  </a:schemeClr>
                </a:solidFill>
              </a:rPr>
              <a:t>(…)</a:t>
            </a:r>
            <a:r>
              <a:rPr lang="en-IE" sz="2000" dirty="0"/>
              <a:t>)</a:t>
            </a:r>
          </a:p>
          <a:p>
            <a:pPr marL="914400" lvl="1" indent="-45720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Display a few rows to check everything is alright </a:t>
            </a:r>
            <a:r>
              <a:rPr lang="en-IE" sz="2000" dirty="0"/>
              <a:t>(</a:t>
            </a:r>
            <a:r>
              <a:rPr lang="en-IE" sz="2000" dirty="0">
                <a:solidFill>
                  <a:schemeClr val="accent2">
                    <a:lumMod val="75000"/>
                  </a:schemeClr>
                </a:solidFill>
              </a:rPr>
              <a:t>head(…)</a:t>
            </a:r>
            <a:r>
              <a:rPr lang="en-IE" sz="2000" dirty="0"/>
              <a:t>)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Look at the dimension of the </a:t>
            </a:r>
            <a:r>
              <a:rPr lang="en-IE" dirty="0" err="1"/>
              <a:t>dataframe</a:t>
            </a:r>
            <a:endParaRPr lang="en-IE" dirty="0"/>
          </a:p>
          <a:p>
            <a:pPr marL="914400" lvl="1" indent="-45720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Save the data in your folder as ‘salmonRawYourName.txt’</a:t>
            </a:r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755270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90698" y="1953478"/>
            <a:ext cx="8175307" cy="1015712"/>
          </a:xfrm>
        </p:spPr>
        <p:txBody>
          <a:bodyPr>
            <a:normAutofit/>
          </a:bodyPr>
          <a:lstStyle/>
          <a:p>
            <a:pPr algn="ctr"/>
            <a:r>
              <a:rPr lang="en-IE" sz="4800" dirty="0"/>
              <a:t>4.2 Basic mining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529676" y="2969190"/>
            <a:ext cx="6639790" cy="1500187"/>
          </a:xfrm>
        </p:spPr>
        <p:txBody>
          <a:bodyPr/>
          <a:lstStyle/>
          <a:p>
            <a:r>
              <a:rPr lang="en-IE" dirty="0"/>
              <a:t>Looking</a:t>
            </a:r>
          </a:p>
          <a:p>
            <a:r>
              <a:rPr lang="en-IE" dirty="0"/>
              <a:t>Summarizing</a:t>
            </a:r>
          </a:p>
          <a:p>
            <a:r>
              <a:rPr lang="en-IE" dirty="0"/>
              <a:t>Cleaning</a:t>
            </a:r>
          </a:p>
        </p:txBody>
      </p:sp>
    </p:spTree>
    <p:extLst>
      <p:ext uri="{BB962C8B-B14F-4D97-AF65-F5344CB8AC3E}">
        <p14:creationId xmlns:p14="http://schemas.microsoft.com/office/powerpoint/2010/main" val="86696895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/>
          <a:lstStyle/>
          <a:p>
            <a:pPr marL="0" indent="0">
              <a:buNone/>
            </a:pPr>
            <a:r>
              <a:rPr lang="en-IE" dirty="0"/>
              <a:t>Because datasets are often very large</a:t>
            </a:r>
          </a:p>
          <a:p>
            <a:pPr marL="0" indent="0">
              <a:buNone/>
            </a:pPr>
            <a:endParaRPr lang="en-IE" dirty="0"/>
          </a:p>
          <a:p>
            <a:pPr lvl="1"/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&lt;object&gt;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IE" dirty="0">
                <a:solidFill>
                  <a:srgbClr val="C00000"/>
                </a:solidFill>
              </a:rPr>
              <a:t>…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pPr lvl="1"/>
            <a:endParaRPr lang="en-IE" b="1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fr-FR" b="1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IE" b="1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head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(&lt;object&gt;, n = &lt;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nb_elements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/rows&gt;)</a:t>
            </a:r>
          </a:p>
          <a:p>
            <a:pPr marL="457200" lvl="1" indent="0">
              <a:buNone/>
            </a:pPr>
            <a:r>
              <a:rPr lang="en-IE" dirty="0"/>
              <a:t> </a:t>
            </a:r>
          </a:p>
          <a:p>
            <a:pPr lvl="1"/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tail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(&lt;object&gt;, n = &lt;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nb_elements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/rows&gt;)</a:t>
            </a:r>
            <a:endParaRPr lang="en-IE" dirty="0"/>
          </a:p>
          <a:p>
            <a:pPr lvl="1"/>
            <a:endParaRPr lang="en-IE" dirty="0"/>
          </a:p>
          <a:p>
            <a:pPr marL="0" indent="0">
              <a:buNone/>
            </a:pP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237" y="2923425"/>
            <a:ext cx="6309272" cy="7200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237" y="5293383"/>
            <a:ext cx="6340304" cy="8640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>
                <a:solidFill>
                  <a:srgbClr val="000000"/>
                </a:solidFill>
                <a:latin typeface="Calibri Light"/>
              </a:rPr>
              <a:t>4.2.1 Data preview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86524332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325563"/>
            <a:ext cx="7886700" cy="4351338"/>
          </a:xfrm>
        </p:spPr>
        <p:txBody>
          <a:bodyPr/>
          <a:lstStyle/>
          <a:p>
            <a:r>
              <a:rPr lang="en-IE" dirty="0"/>
              <a:t>Data types/structures</a:t>
            </a:r>
          </a:p>
          <a:p>
            <a:endParaRPr lang="en-IE" dirty="0"/>
          </a:p>
          <a:p>
            <a:endParaRPr lang="en-IE" dirty="0"/>
          </a:p>
          <a:p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summary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</a:p>
          <a:p>
            <a:pPr lvl="1"/>
            <a:r>
              <a:rPr lang="en-IE" dirty="0"/>
              <a:t>vectors</a:t>
            </a:r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lvl="1"/>
            <a:r>
              <a:rPr lang="en-IE" dirty="0" err="1"/>
              <a:t>data.frame</a:t>
            </a:r>
            <a:endParaRPr lang="en-IE" dirty="0"/>
          </a:p>
          <a:p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218" y="1779238"/>
            <a:ext cx="8230395" cy="936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826" y="3748257"/>
            <a:ext cx="7673868" cy="5852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231" y="4859626"/>
            <a:ext cx="8520367" cy="15320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US" sz="4400" dirty="0">
                <a:latin typeface="+mj-lt"/>
                <a:ea typeface="+mj-ea"/>
                <a:cs typeface="+mj-cs"/>
              </a:rPr>
              <a:t>4.2.2 Data types and summary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96738984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/>
              <a:t>4.2.3 Basic statistics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/>
          <a:lstStyle/>
          <a:p>
            <a:pPr lvl="1"/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mean(…)</a:t>
            </a:r>
            <a:r>
              <a:rPr lang="en-IE" dirty="0"/>
              <a:t>,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median(…)</a:t>
            </a:r>
            <a:r>
              <a:rPr lang="en-IE" dirty="0"/>
              <a:t>,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max(…)</a:t>
            </a:r>
            <a:r>
              <a:rPr lang="en-IE" dirty="0"/>
              <a:t>,</a:t>
            </a:r>
            <a:r>
              <a:rPr lang="en-IE" b="1" dirty="0"/>
              <a:t>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sum(…)</a:t>
            </a:r>
            <a:r>
              <a:rPr lang="en-IE" dirty="0"/>
              <a:t>, 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sd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(…)…</a:t>
            </a:r>
          </a:p>
          <a:p>
            <a:pPr marL="914400" lvl="2" indent="0">
              <a:buNone/>
            </a:pPr>
            <a:r>
              <a:rPr lang="en-IE" dirty="0">
                <a:cs typeface="Courier New" panose="02070309020205020404" pitchFamily="49" charset="0"/>
              </a:rPr>
              <a:t>!!!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NA</a:t>
            </a:r>
            <a:r>
              <a:rPr lang="en-IE" dirty="0">
                <a:cs typeface="Courier New" panose="02070309020205020404" pitchFamily="49" charset="0"/>
              </a:rPr>
              <a:t> sensitive: use 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na.rm = TRUE </a:t>
            </a:r>
            <a:r>
              <a:rPr lang="en-IE" dirty="0">
                <a:cs typeface="Courier New" panose="02070309020205020404" pitchFamily="49" charset="0"/>
              </a:rPr>
              <a:t>(if any):</a:t>
            </a:r>
          </a:p>
          <a:p>
            <a:pPr lvl="1"/>
            <a:endParaRPr lang="en-IE" dirty="0">
              <a:cs typeface="Courier New" panose="02070309020205020404" pitchFamily="49" charset="0"/>
            </a:endParaRPr>
          </a:p>
          <a:p>
            <a:endParaRPr lang="en-IE" dirty="0">
              <a:cs typeface="Courier New" panose="02070309020205020404" pitchFamily="49" charset="0"/>
            </a:endParaRPr>
          </a:p>
          <a:p>
            <a:endParaRPr lang="fr-FR" dirty="0">
              <a:cs typeface="Courier New" panose="02070309020205020404" pitchFamily="49" charset="0"/>
            </a:endParaRPr>
          </a:p>
          <a:p>
            <a:endParaRPr lang="en-IE" dirty="0">
              <a:cs typeface="Courier New" panose="02070309020205020404" pitchFamily="49" charset="0"/>
            </a:endParaRPr>
          </a:p>
          <a:p>
            <a:pPr lvl="1"/>
            <a:r>
              <a:rPr lang="en-IE" dirty="0" err="1">
                <a:cs typeface="Courier New" panose="02070309020205020404" pitchFamily="49" charset="0"/>
              </a:rPr>
              <a:t>Logicals</a:t>
            </a:r>
            <a:r>
              <a:rPr lang="en-IE" dirty="0">
                <a:cs typeface="Courier New" panose="02070309020205020404" pitchFamily="49" charset="0"/>
              </a:rPr>
              <a:t> behave as </a:t>
            </a:r>
            <a:r>
              <a:rPr lang="en-IE" b="1" dirty="0">
                <a:cs typeface="Courier New" panose="02070309020205020404" pitchFamily="49" charset="0"/>
              </a:rPr>
              <a:t>0/1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6137" y="2402657"/>
            <a:ext cx="4608512" cy="13388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911" y="4896104"/>
            <a:ext cx="7024177" cy="79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312003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>
            <a:normAutofit/>
          </a:bodyPr>
          <a:lstStyle/>
          <a:p>
            <a:r>
              <a:rPr lang="en-IE" dirty="0"/>
              <a:t>Programming base elements</a:t>
            </a:r>
            <a:endParaRPr lang="en-IE" sz="2000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7287" y="1114103"/>
            <a:ext cx="8791613" cy="5416797"/>
          </a:xfrm>
        </p:spPr>
        <p:txBody>
          <a:bodyPr>
            <a:normAutofit fontScale="92500" lnSpcReduction="10000"/>
          </a:bodyPr>
          <a:lstStyle/>
          <a:p>
            <a:endParaRPr lang="en-IE" sz="2100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Inputs / Outputs (interaction with external entities 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E" dirty="0"/>
              <a:t>loading data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E" dirty="0"/>
              <a:t>exporting results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Variables: place to hold data in memory with symbolic name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Functions: for executing a task (think executing an action)  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Conditionals: execution of task if condition satisfied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Loops: repeating commands</a:t>
            </a:r>
          </a:p>
          <a:p>
            <a:endParaRPr lang="en-IE" dirty="0"/>
          </a:p>
          <a:p>
            <a:endParaRPr lang="en-IE" sz="2100" dirty="0"/>
          </a:p>
          <a:p>
            <a:endParaRPr lang="en-IE" dirty="0"/>
          </a:p>
        </p:txBody>
      </p:sp>
      <p:pic>
        <p:nvPicPr>
          <p:cNvPr id="6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411643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/>
              <a:t>4.2.3 Basic statistics, quantiles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726091"/>
            <a:ext cx="7886700" cy="4351338"/>
          </a:xfrm>
        </p:spPr>
        <p:txBody>
          <a:bodyPr/>
          <a:lstStyle/>
          <a:p>
            <a:pPr marL="0" indent="0">
              <a:buNone/>
            </a:pPr>
            <a:r>
              <a:rPr lang="fr-FR" dirty="0">
                <a:solidFill>
                  <a:schemeClr val="accent2"/>
                </a:solidFill>
              </a:rPr>
              <a:t>quantile(…)</a:t>
            </a:r>
          </a:p>
          <a:p>
            <a:endParaRPr lang="en-IE" dirty="0"/>
          </a:p>
          <a:p>
            <a:pPr lvl="1"/>
            <a:r>
              <a:rPr lang="en-IE" dirty="0"/>
              <a:t>default: quartiles</a:t>
            </a:r>
          </a:p>
          <a:p>
            <a:pPr lvl="1"/>
            <a:endParaRPr lang="en-IE" dirty="0"/>
          </a:p>
          <a:p>
            <a:pPr lvl="1"/>
            <a:r>
              <a:rPr lang="en-IE" dirty="0"/>
              <a:t>quantiles can be changed with </a:t>
            </a:r>
            <a:r>
              <a:rPr lang="en-IE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probs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…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1684" y="4580489"/>
            <a:ext cx="5544616" cy="16998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8808642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/>
              <a:t>4.2.4 Contingency tables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470" y="3961960"/>
            <a:ext cx="7316181" cy="24482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996771A-B1AA-489E-8889-CA6A0A735460}"/>
              </a:ext>
            </a:extLst>
          </p:cNvPr>
          <p:cNvSpPr/>
          <p:nvPr/>
        </p:nvSpPr>
        <p:spPr>
          <a:xfrm>
            <a:off x="637470" y="1325563"/>
            <a:ext cx="549006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E" sz="3200" dirty="0">
                <a:solidFill>
                  <a:schemeClr val="accent2"/>
                </a:solidFill>
              </a:rPr>
              <a:t>table(…)</a:t>
            </a:r>
          </a:p>
          <a:p>
            <a:endParaRPr lang="en-IE" sz="2800" dirty="0">
              <a:solidFill>
                <a:schemeClr val="accent2"/>
              </a:solidFill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fr-FR" sz="2800" dirty="0"/>
              <a:t>can </a:t>
            </a:r>
            <a:r>
              <a:rPr lang="fr-FR" sz="2800" dirty="0" err="1"/>
              <a:t>add</a:t>
            </a:r>
            <a:r>
              <a:rPr lang="fr-FR" sz="2800" dirty="0"/>
              <a:t> </a:t>
            </a:r>
            <a:r>
              <a:rPr lang="fr-FR" sz="2800" dirty="0" err="1"/>
              <a:t>several</a:t>
            </a:r>
            <a:r>
              <a:rPr lang="fr-FR" sz="2800" dirty="0"/>
              <a:t> </a:t>
            </a:r>
            <a:r>
              <a:rPr lang="fr-FR" sz="2800" dirty="0" err="1"/>
              <a:t>varaibles</a:t>
            </a:r>
            <a:endParaRPr lang="fr-FR" sz="28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fr-FR" sz="28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fr-FR" sz="2800" dirty="0"/>
              <a:t>do no count 0 by defaults</a:t>
            </a:r>
            <a:endParaRPr lang="en-IE" sz="2800" dirty="0"/>
          </a:p>
        </p:txBody>
      </p:sp>
    </p:spTree>
    <p:extLst>
      <p:ext uri="{BB962C8B-B14F-4D97-AF65-F5344CB8AC3E}">
        <p14:creationId xmlns:p14="http://schemas.microsoft.com/office/powerpoint/2010/main" val="163824144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/>
              <a:t>Exercises 4.2-1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509155" y="1658072"/>
            <a:ext cx="8634846" cy="4518891"/>
          </a:xfrm>
        </p:spPr>
        <p:txBody>
          <a:bodyPr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IE" sz="2000" dirty="0"/>
              <a:t>Store  the </a:t>
            </a:r>
            <a:r>
              <a:rPr lang="en-IE" sz="2000" dirty="0" err="1"/>
              <a:t>salmonRaw</a:t>
            </a:r>
            <a:r>
              <a:rPr lang="en-IE" sz="2000" dirty="0"/>
              <a:t> dataset in a new “</a:t>
            </a:r>
            <a:r>
              <a:rPr lang="en-IE" sz="2000" dirty="0" err="1"/>
              <a:t>salmonTidy</a:t>
            </a:r>
            <a:r>
              <a:rPr lang="en-IE" sz="2000" dirty="0"/>
              <a:t>” </a:t>
            </a:r>
            <a:r>
              <a:rPr lang="en-IE" sz="2000" dirty="0" err="1"/>
              <a:t>data.frame</a:t>
            </a:r>
            <a:br>
              <a:rPr lang="en-IE" sz="2000" dirty="0"/>
            </a:br>
            <a:r>
              <a:rPr lang="en-IE" sz="2000" dirty="0"/>
              <a:t>You will now work on this data set.</a:t>
            </a:r>
          </a:p>
          <a:p>
            <a:pPr marL="457200" indent="-457200">
              <a:buFont typeface="+mj-lt"/>
              <a:buAutoNum type="arabicPeriod"/>
            </a:pPr>
            <a:endParaRPr lang="en-IE" sz="2000" dirty="0"/>
          </a:p>
          <a:p>
            <a:pPr marL="514350" indent="-514350">
              <a:buFont typeface="+mj-lt"/>
              <a:buAutoNum type="arabicPeriod"/>
            </a:pPr>
            <a:r>
              <a:rPr lang="en-IE" sz="2000" dirty="0"/>
              <a:t>Detect incorrect weights and correct them.</a:t>
            </a:r>
            <a:br>
              <a:rPr lang="en-IE" sz="2000" dirty="0"/>
            </a:br>
            <a:r>
              <a:rPr lang="en-IE" sz="2000" dirty="0"/>
              <a:t>Check the mean/min/max weight before/after.</a:t>
            </a:r>
          </a:p>
          <a:p>
            <a:pPr marL="514350" indent="-514350">
              <a:buFont typeface="+mj-lt"/>
              <a:buAutoNum type="arabicPeriod"/>
            </a:pPr>
            <a:endParaRPr lang="en-IE" sz="2000" dirty="0"/>
          </a:p>
          <a:p>
            <a:pPr marL="514350" indent="-514350">
              <a:buFont typeface="+mj-lt"/>
              <a:buAutoNum type="arabicPeriod"/>
            </a:pPr>
            <a:r>
              <a:rPr lang="en-IE" sz="2000" dirty="0"/>
              <a:t>Recode the column “wild” (</a:t>
            </a:r>
            <a:r>
              <a:rPr lang="en-IE" sz="2000" b="1" dirty="0"/>
              <a:t>1 -&gt; TRUE, 0 -&gt; FALSE</a:t>
            </a:r>
            <a:r>
              <a:rPr lang="en-IE" sz="2000" dirty="0"/>
              <a:t>).</a:t>
            </a:r>
            <a:br>
              <a:rPr lang="en-IE" sz="2000" dirty="0"/>
            </a:br>
            <a:r>
              <a:rPr lang="en-IE" sz="2000" dirty="0"/>
              <a:t>Display the number of TRUE/FALSE/NAs.</a:t>
            </a:r>
          </a:p>
          <a:p>
            <a:pPr marL="514350" indent="-514350">
              <a:buFont typeface="+mj-lt"/>
              <a:buAutoNum type="arabicPeriod"/>
            </a:pPr>
            <a:endParaRPr lang="en-IE" sz="2000" dirty="0"/>
          </a:p>
          <a:p>
            <a:pPr marL="514350" indent="-514350">
              <a:buFont typeface="+mj-lt"/>
              <a:buAutoNum type="arabicPeriod"/>
            </a:pPr>
            <a:r>
              <a:rPr lang="en-IE" sz="2000" dirty="0"/>
              <a:t>Save the outcome as salmonTidy.csv</a:t>
            </a:r>
          </a:p>
          <a:p>
            <a:pPr marL="514350" indent="-514350">
              <a:buFont typeface="+mj-lt"/>
              <a:buAutoNum type="arabicPeriod"/>
            </a:pPr>
            <a:endParaRPr lang="en-IE" sz="2000" dirty="0"/>
          </a:p>
          <a:p>
            <a:pPr marL="514350" indent="-514350">
              <a:buFont typeface="+mj-lt"/>
              <a:buAutoNum type="arabicPeriod"/>
            </a:pPr>
            <a:r>
              <a:rPr lang="en-IE" sz="2000" dirty="0">
                <a:solidFill>
                  <a:schemeClr val="bg2">
                    <a:lumMod val="50000"/>
                  </a:schemeClr>
                </a:solidFill>
              </a:rPr>
              <a:t>Remove entries with impossible dates (ignore leap years).</a:t>
            </a:r>
          </a:p>
          <a:p>
            <a:pPr marL="514350" indent="-514350">
              <a:buFont typeface="+mj-lt"/>
              <a:buAutoNum type="arabicPeriod"/>
            </a:pPr>
            <a:endParaRPr lang="en-IE" sz="2000" dirty="0"/>
          </a:p>
          <a:p>
            <a:pPr marL="514350" indent="-514350">
              <a:buFont typeface="+mj-lt"/>
              <a:buAutoNum type="arabicPeriod"/>
            </a:pPr>
            <a:endParaRPr lang="en-IE" sz="2000" dirty="0"/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756542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20777"/>
            <a:ext cx="9144000" cy="2333192"/>
          </a:xfrm>
        </p:spPr>
        <p:txBody>
          <a:bodyPr/>
          <a:lstStyle/>
          <a:p>
            <a:pPr algn="just"/>
            <a:r>
              <a:rPr lang="en-IE" dirty="0"/>
              <a:t>5. Graphics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397180" y="2741286"/>
            <a:ext cx="5151566" cy="1500187"/>
          </a:xfrm>
        </p:spPr>
        <p:txBody>
          <a:bodyPr/>
          <a:lstStyle/>
          <a:p>
            <a:r>
              <a:rPr lang="en-IE" dirty="0"/>
              <a:t>This section will tell you about the basic elements the R language relies upon</a:t>
            </a:r>
          </a:p>
        </p:txBody>
      </p:sp>
      <p:pic>
        <p:nvPicPr>
          <p:cNvPr id="6" name="Picture 2" descr="https://benjaminlmoore.files.wordpress.com/2015/04/screen-shot-2015-04-09-at-16-29-01.png?w=500&amp;h=33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9530" y="4241473"/>
            <a:ext cx="2785648" cy="1838528"/>
          </a:xfrm>
          <a:prstGeom prst="rect">
            <a:avLst/>
          </a:prstGeom>
          <a:noFill/>
        </p:spPr>
      </p:pic>
      <p:pic>
        <p:nvPicPr>
          <p:cNvPr id="7" name="Picture 6" descr="http://www.theusrus.de/Blog-files/Uwe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27466" y="4163639"/>
            <a:ext cx="2120630" cy="1994197"/>
          </a:xfrm>
          <a:prstGeom prst="rect">
            <a:avLst/>
          </a:prstGeom>
          <a:noFill/>
        </p:spPr>
      </p:pic>
      <p:pic>
        <p:nvPicPr>
          <p:cNvPr id="8" name="Picture 8" descr="http://ncss.wpengine.netdna-cdn.com/wp-content/uploads/2013/07/3D-Surface-Plot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480384" y="4148656"/>
            <a:ext cx="2317744" cy="2024163"/>
          </a:xfrm>
          <a:prstGeom prst="rect">
            <a:avLst/>
          </a:prstGeom>
          <a:noFill/>
        </p:spPr>
      </p:pic>
      <p:pic>
        <p:nvPicPr>
          <p:cNvPr id="9" name="Picture 10" descr="http://support.sas.com/documentation/cdl/en/grstatproc/62603/HTML/default/images/gsgscmat.gif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 flipH="1">
            <a:off x="6832022" y="1458619"/>
            <a:ext cx="1790700" cy="1790700"/>
          </a:xfrm>
          <a:prstGeom prst="rect">
            <a:avLst/>
          </a:prstGeom>
          <a:noFill/>
        </p:spPr>
      </p:pic>
      <p:pic>
        <p:nvPicPr>
          <p:cNvPr id="10" name="Picture 2" descr="RStudi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184020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5.1 Basic graphics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plot(), </a:t>
            </a:r>
            <a:r>
              <a:rPr lang="en-IE" dirty="0" err="1"/>
              <a:t>hist</a:t>
            </a:r>
            <a:r>
              <a:rPr lang="en-IE" dirty="0"/>
              <a:t>(), boxplot(), </a:t>
            </a:r>
            <a:r>
              <a:rPr lang="en-IE" dirty="0" err="1"/>
              <a:t>barplot</a:t>
            </a:r>
            <a:r>
              <a:rPr lang="en-IE" dirty="0"/>
              <a:t>(), pairs(), </a:t>
            </a:r>
            <a:r>
              <a:rPr lang="en-IE" dirty="0" err="1"/>
              <a:t>matplot</a:t>
            </a:r>
            <a:r>
              <a:rPr lang="en-IE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74261602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15350" cy="1325563"/>
          </a:xfrm>
        </p:spPr>
        <p:txBody>
          <a:bodyPr/>
          <a:lstStyle/>
          <a:p>
            <a:r>
              <a:rPr lang="en-IE" dirty="0"/>
              <a:t>plot(…)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0" y="1434904"/>
            <a:ext cx="7666893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800" dirty="0"/>
              <a:t>Most basic graphic, displays Y Vs X</a:t>
            </a:r>
          </a:p>
          <a:p>
            <a:endParaRPr lang="en-IE" sz="2800" dirty="0"/>
          </a:p>
          <a:p>
            <a:endParaRPr lang="en-IE" sz="2800" dirty="0"/>
          </a:p>
          <a:p>
            <a:endParaRPr lang="en-IE" sz="2800" dirty="0"/>
          </a:p>
          <a:p>
            <a:endParaRPr lang="en-IE" sz="2800" dirty="0"/>
          </a:p>
          <a:p>
            <a:endParaRPr lang="en-IE" sz="2800" dirty="0"/>
          </a:p>
          <a:p>
            <a:endParaRPr lang="en-IE" sz="2800" dirty="0"/>
          </a:p>
          <a:p>
            <a:endParaRPr lang="en-IE" sz="2800" dirty="0"/>
          </a:p>
          <a:p>
            <a:endParaRPr lang="en-IE" sz="2800" dirty="0"/>
          </a:p>
          <a:p>
            <a:endParaRPr lang="en-IE" sz="2800" dirty="0"/>
          </a:p>
          <a:p>
            <a:r>
              <a:rPr lang="en-IE" sz="2800" dirty="0"/>
              <a:t>See ?plot for more customisation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1613" y="2943224"/>
            <a:ext cx="4192587" cy="187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87888" y="2417763"/>
            <a:ext cx="4162425" cy="3228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10831013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15350" cy="1325563"/>
          </a:xfrm>
        </p:spPr>
        <p:txBody>
          <a:bodyPr/>
          <a:lstStyle/>
          <a:p>
            <a:r>
              <a:rPr lang="en-IE" dirty="0" err="1"/>
              <a:t>hist</a:t>
            </a:r>
            <a:r>
              <a:rPr lang="en-IE" dirty="0"/>
              <a:t>()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0" y="1363186"/>
            <a:ext cx="864197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Displays </a:t>
            </a:r>
            <a:r>
              <a:rPr lang="fr-FR" sz="2800" dirty="0" err="1"/>
              <a:t>histogram</a:t>
            </a:r>
            <a:endParaRPr lang="fr-FR" sz="2800" dirty="0"/>
          </a:p>
          <a:p>
            <a:r>
              <a:rPr lang="fr-FR" sz="2800" dirty="0"/>
              <a:t>=</a:t>
            </a:r>
            <a:r>
              <a:rPr lang="fr-FR" sz="2400" dirty="0"/>
              <a:t>G</a:t>
            </a:r>
            <a:r>
              <a:rPr lang="en-US" sz="2400" dirty="0" err="1"/>
              <a:t>raphical</a:t>
            </a:r>
            <a:r>
              <a:rPr lang="en-US" sz="2400" dirty="0"/>
              <a:t> representation of the distribution of numerical data</a:t>
            </a:r>
            <a:endParaRPr lang="en-IE" sz="2400" dirty="0"/>
          </a:p>
          <a:p>
            <a:endParaRPr lang="en-IE" sz="28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 b="7819"/>
          <a:stretch>
            <a:fillRect/>
          </a:stretch>
        </p:blipFill>
        <p:spPr bwMode="auto">
          <a:xfrm>
            <a:off x="4255770" y="2628900"/>
            <a:ext cx="4240530" cy="284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19100" y="3632200"/>
            <a:ext cx="3257941" cy="665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ZoneTexte 7"/>
          <p:cNvSpPr txBox="1"/>
          <p:nvPr/>
        </p:nvSpPr>
        <p:spPr>
          <a:xfrm>
            <a:off x="0" y="5401786"/>
            <a:ext cx="86419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break = argument </a:t>
            </a:r>
            <a:r>
              <a:rPr lang="fr-FR" sz="2000" dirty="0" err="1"/>
              <a:t>controling</a:t>
            </a:r>
            <a:r>
              <a:rPr lang="fr-FR" sz="2000" dirty="0"/>
              <a:t> </a:t>
            </a:r>
            <a:r>
              <a:rPr lang="fr-FR" sz="2000" dirty="0" err="1"/>
              <a:t>number</a:t>
            </a:r>
            <a:r>
              <a:rPr lang="fr-FR" sz="2000" dirty="0"/>
              <a:t> bars</a:t>
            </a:r>
            <a:endParaRPr lang="en-IE" sz="2000" dirty="0"/>
          </a:p>
        </p:txBody>
      </p:sp>
    </p:spTree>
    <p:extLst>
      <p:ext uri="{BB962C8B-B14F-4D97-AF65-F5344CB8AC3E}">
        <p14:creationId xmlns:p14="http://schemas.microsoft.com/office/powerpoint/2010/main" val="115877103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15350" cy="1325563"/>
          </a:xfrm>
        </p:spPr>
        <p:txBody>
          <a:bodyPr/>
          <a:lstStyle/>
          <a:p>
            <a:r>
              <a:rPr lang="en-IE" dirty="0" err="1"/>
              <a:t>barplot</a:t>
            </a:r>
            <a:r>
              <a:rPr lang="en-IE" dirty="0"/>
              <a:t>()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0" y="1434904"/>
            <a:ext cx="91440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Displays rectangular bars with lengths proportional to the values that they represent</a:t>
            </a:r>
          </a:p>
          <a:p>
            <a:pPr>
              <a:buFont typeface="Arial" pitchFamily="34" charset="0"/>
              <a:buChar char="•"/>
            </a:pPr>
            <a:endParaRPr lang="fr-FR" sz="2400" dirty="0"/>
          </a:p>
          <a:p>
            <a:pPr>
              <a:buFont typeface="Arial" pitchFamily="34" charset="0"/>
              <a:buChar char="•"/>
            </a:pPr>
            <a:r>
              <a:rPr lang="fr-FR" sz="2400" dirty="0"/>
              <a:t>Works on </a:t>
            </a:r>
          </a:p>
          <a:p>
            <a:pPr lvl="1">
              <a:buFont typeface="Arial" pitchFamily="34" charset="0"/>
              <a:buChar char="•"/>
            </a:pPr>
            <a:r>
              <a:rPr lang="fr-FR" sz="2000" dirty="0" err="1"/>
              <a:t>vectors</a:t>
            </a:r>
            <a:r>
              <a:rPr lang="fr-FR" sz="2000" dirty="0"/>
              <a:t> (</a:t>
            </a:r>
            <a:r>
              <a:rPr lang="fr-FR" sz="2000" dirty="0" err="1"/>
              <a:t>regular</a:t>
            </a:r>
            <a:r>
              <a:rPr lang="fr-FR" sz="2000" dirty="0"/>
              <a:t> </a:t>
            </a:r>
            <a:r>
              <a:rPr lang="fr-FR" sz="2000" dirty="0" err="1"/>
              <a:t>barplot</a:t>
            </a:r>
            <a:r>
              <a:rPr lang="fr-FR" sz="2000" dirty="0"/>
              <a:t>)</a:t>
            </a:r>
          </a:p>
          <a:p>
            <a:pPr lvl="1">
              <a:buFont typeface="Arial" pitchFamily="34" charset="0"/>
              <a:buChar char="•"/>
            </a:pPr>
            <a:r>
              <a:rPr lang="fr-FR" sz="2000" dirty="0"/>
              <a:t>matrices (</a:t>
            </a:r>
            <a:r>
              <a:rPr lang="fr-FR" sz="2000" dirty="0" err="1"/>
              <a:t>including</a:t>
            </a:r>
            <a:r>
              <a:rPr lang="fr-FR" sz="2000" dirty="0"/>
              <a:t> </a:t>
            </a:r>
            <a:r>
              <a:rPr lang="fr-FR" sz="2000" dirty="0" err="1"/>
              <a:t>contengency</a:t>
            </a:r>
            <a:r>
              <a:rPr lang="fr-FR" sz="2000" dirty="0"/>
              <a:t> tables, </a:t>
            </a:r>
            <a:r>
              <a:rPr lang="fr-FR" sz="2000" dirty="0" err="1"/>
              <a:t>stacked</a:t>
            </a:r>
            <a:r>
              <a:rPr lang="fr-FR" sz="2000" dirty="0"/>
              <a:t> </a:t>
            </a:r>
            <a:r>
              <a:rPr lang="fr-FR" sz="2000" dirty="0" err="1"/>
              <a:t>barplots</a:t>
            </a:r>
            <a:r>
              <a:rPr lang="fr-FR" sz="2000" dirty="0"/>
              <a:t>) </a:t>
            </a:r>
            <a:endParaRPr lang="en-US" sz="2000" dirty="0"/>
          </a:p>
          <a:p>
            <a:endParaRPr lang="fr-FR" sz="2800" dirty="0"/>
          </a:p>
          <a:p>
            <a:endParaRPr lang="en-IE" sz="2800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19675" y="3819525"/>
            <a:ext cx="4124325" cy="3038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03201" y="4592638"/>
            <a:ext cx="4622800" cy="1109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ZoneTexte 7"/>
          <p:cNvSpPr txBox="1"/>
          <p:nvPr/>
        </p:nvSpPr>
        <p:spPr>
          <a:xfrm>
            <a:off x="419100" y="6350000"/>
            <a:ext cx="147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>
                <a:solidFill>
                  <a:srgbClr val="FF0000"/>
                </a:solidFill>
              </a:rPr>
              <a:t>Legend</a:t>
            </a:r>
            <a:r>
              <a:rPr lang="fr-FR" dirty="0">
                <a:solidFill>
                  <a:srgbClr val="FF0000"/>
                </a:solidFill>
              </a:rPr>
              <a:t> </a:t>
            </a:r>
            <a:r>
              <a:rPr lang="fr-FR" dirty="0" err="1">
                <a:solidFill>
                  <a:srgbClr val="FF0000"/>
                </a:solidFill>
              </a:rPr>
              <a:t>later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687225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15350" cy="1325563"/>
          </a:xfrm>
        </p:spPr>
        <p:txBody>
          <a:bodyPr/>
          <a:lstStyle/>
          <a:p>
            <a:r>
              <a:rPr lang="en-IE" dirty="0"/>
              <a:t>boxplot()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0" y="1434904"/>
            <a:ext cx="89408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Displays groups of numerical data through their quartiles</a:t>
            </a:r>
          </a:p>
          <a:p>
            <a:endParaRPr lang="fr-FR" sz="2800" dirty="0"/>
          </a:p>
          <a:p>
            <a:r>
              <a:rPr lang="fr-FR" sz="2800" dirty="0"/>
              <a:t>You </a:t>
            </a:r>
            <a:r>
              <a:rPr lang="fr-FR" sz="2800" dirty="0" err="1"/>
              <a:t>can</a:t>
            </a:r>
            <a:r>
              <a:rPr lang="fr-FR" sz="2800" dirty="0"/>
              <a:t> display a box for </a:t>
            </a:r>
            <a:r>
              <a:rPr lang="fr-FR" sz="2800" dirty="0" err="1"/>
              <a:t>different</a:t>
            </a:r>
            <a:r>
              <a:rPr lang="fr-FR" sz="2800" dirty="0"/>
              <a:t> factor </a:t>
            </a:r>
            <a:r>
              <a:rPr lang="fr-FR" sz="2800" dirty="0" err="1"/>
              <a:t>levels</a:t>
            </a:r>
            <a:endParaRPr lang="en-US" sz="2800" dirty="0"/>
          </a:p>
          <a:p>
            <a:endParaRPr lang="en-IE" sz="2800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29125" y="3378200"/>
            <a:ext cx="4324350" cy="300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15900" y="4240213"/>
            <a:ext cx="3971925" cy="981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33428502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15350" cy="1325563"/>
          </a:xfrm>
        </p:spPr>
        <p:txBody>
          <a:bodyPr/>
          <a:lstStyle/>
          <a:p>
            <a:r>
              <a:rPr lang="en-IE" dirty="0" err="1"/>
              <a:t>matplot</a:t>
            </a:r>
            <a:r>
              <a:rPr lang="en-IE" dirty="0"/>
              <a:t>()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0" y="1434904"/>
            <a:ext cx="87630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800" dirty="0"/>
              <a:t>To display simultaneously multiple </a:t>
            </a:r>
          </a:p>
          <a:p>
            <a:pPr lvl="1">
              <a:buFont typeface="Arial" pitchFamily="34" charset="0"/>
              <a:buChar char="•"/>
            </a:pPr>
            <a:r>
              <a:rPr lang="en-IE" sz="2800" dirty="0"/>
              <a:t>time series</a:t>
            </a:r>
          </a:p>
          <a:p>
            <a:pPr lvl="1">
              <a:buFont typeface="Arial" pitchFamily="34" charset="0"/>
              <a:buChar char="•"/>
            </a:pPr>
            <a:r>
              <a:rPr lang="en-IE" sz="2800" dirty="0"/>
              <a:t>Relationships </a:t>
            </a:r>
            <a:r>
              <a:rPr lang="en-IE" sz="2000" dirty="0"/>
              <a:t>(mean weight / mean length per river)</a:t>
            </a:r>
          </a:p>
          <a:p>
            <a:endParaRPr lang="en-IE" sz="280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11325" y="3184525"/>
            <a:ext cx="5238750" cy="514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998663" y="3898900"/>
            <a:ext cx="5011737" cy="271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7584758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21842</TotalTime>
  <Words>5369</Words>
  <Application>Microsoft Office PowerPoint</Application>
  <PresentationFormat>Affichage à l'écran (4:3)</PresentationFormat>
  <Paragraphs>1409</Paragraphs>
  <Slides>171</Slides>
  <Notes>3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171</vt:i4>
      </vt:variant>
    </vt:vector>
  </HeadingPairs>
  <TitlesOfParts>
    <vt:vector size="178" baseType="lpstr">
      <vt:lpstr>Arial</vt:lpstr>
      <vt:lpstr>Arial Unicode MS</vt:lpstr>
      <vt:lpstr>Calibri</vt:lpstr>
      <vt:lpstr>Calibri Light</vt:lpstr>
      <vt:lpstr>Courier New</vt:lpstr>
      <vt:lpstr>Office Theme</vt:lpstr>
      <vt:lpstr>1_Office Theme</vt:lpstr>
      <vt:lpstr>R for beginners training course  Guillaume Bal  https://github.com/GuillaumeBal/r.training.mnhn   October 2021</vt:lpstr>
      <vt:lpstr>GETTING STARTED </vt:lpstr>
      <vt:lpstr>1.1 Coding generalities What is a code Code Vs clicks Common base elements Languages  </vt:lpstr>
      <vt:lpstr>Code or program</vt:lpstr>
      <vt:lpstr>Code (R) Vs clicks (Excel) Similarities</vt:lpstr>
      <vt:lpstr>Code (R) Vs clicks (Excel) Differences</vt:lpstr>
      <vt:lpstr>Code (R) Vs clicks (Excel) Differences</vt:lpstr>
      <vt:lpstr>Why you should use code</vt:lpstr>
      <vt:lpstr>Programming base elements</vt:lpstr>
      <vt:lpstr>Programming language</vt:lpstr>
      <vt:lpstr>1.2 R Basic Console Variables Scripts Functions Rstudio Good practices</vt:lpstr>
      <vt:lpstr>What’s R ?</vt:lpstr>
      <vt:lpstr>R cons &amp; pros</vt:lpstr>
      <vt:lpstr>Aim of the course</vt:lpstr>
      <vt:lpstr>Exercises 1.2-1</vt:lpstr>
      <vt:lpstr>Présentation PowerPoint</vt:lpstr>
      <vt:lpstr>Présentation PowerPoint</vt:lpstr>
      <vt:lpstr>Présentation PowerPoint</vt:lpstr>
      <vt:lpstr>Présentation PowerPoint</vt:lpstr>
      <vt:lpstr>Graphical User Interfaces </vt:lpstr>
      <vt:lpstr>Présentation PowerPoint</vt:lpstr>
      <vt:lpstr>Exercises 1.2-2</vt:lpstr>
      <vt:lpstr>Exercises 1.2-3</vt:lpstr>
      <vt:lpstr>Good coding practices</vt:lpstr>
      <vt:lpstr>Présentation PowerPoint</vt:lpstr>
      <vt:lpstr>Présentation PowerPoint</vt:lpstr>
      <vt:lpstr>Présentation PowerPoint</vt:lpstr>
      <vt:lpstr>Présentation PowerPoint</vt:lpstr>
      <vt:lpstr>Exercises 1.2-4</vt:lpstr>
      <vt:lpstr>2. R language basic structure</vt:lpstr>
      <vt:lpstr>Présentation PowerPoint</vt:lpstr>
      <vt:lpstr>Présentation PowerPoint</vt:lpstr>
      <vt:lpstr>2.1 Vectors: the base data type structure and manipulation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Exercises 2.1-1</vt:lpstr>
      <vt:lpstr>Présentation PowerPoint</vt:lpstr>
      <vt:lpstr>Présentation PowerPoint</vt:lpstr>
      <vt:lpstr>Exercises 2.1-2</vt:lpstr>
      <vt:lpstr>Présentation PowerPoint</vt:lpstr>
      <vt:lpstr>Présentation PowerPoint</vt:lpstr>
      <vt:lpstr>Exercises 2.1-3</vt:lpstr>
      <vt:lpstr>Présentation PowerPoint</vt:lpstr>
      <vt:lpstr>Présentation PowerPoint</vt:lpstr>
      <vt:lpstr>Présentation PowerPoint</vt:lpstr>
      <vt:lpstr>Exercises 2.1-4</vt:lpstr>
      <vt:lpstr>Présentation PowerPoint</vt:lpstr>
      <vt:lpstr>Présentation PowerPoint</vt:lpstr>
      <vt:lpstr>Présentation PowerPoint</vt:lpstr>
      <vt:lpstr>Exercises 2.1-5</vt:lpstr>
      <vt:lpstr>2.2 Further data types</vt:lpstr>
      <vt:lpstr>Présentation PowerPoint</vt:lpstr>
      <vt:lpstr>Présentation PowerPoint</vt:lpstr>
      <vt:lpstr>Présentation PowerPoint</vt:lpstr>
      <vt:lpstr>2.2.2 Matrices’ algebra</vt:lpstr>
      <vt:lpstr>Présentation PowerPoint</vt:lpstr>
      <vt:lpstr>Exercises 2.2-1</vt:lpstr>
      <vt:lpstr>3. Data manipulations</vt:lpstr>
      <vt:lpstr>3.1 Data manipulation</vt:lpstr>
      <vt:lpstr>Présentation PowerPoint</vt:lpstr>
      <vt:lpstr>Présentation PowerPoint</vt:lpstr>
      <vt:lpstr>Présentation PowerPoint</vt:lpstr>
      <vt:lpstr>Exercises 3.2-1</vt:lpstr>
      <vt:lpstr>Présentation PowerPoint</vt:lpstr>
      <vt:lpstr>Présentation PowerPoint</vt:lpstr>
      <vt:lpstr>Exercises 3.2-2</vt:lpstr>
      <vt:lpstr>Présentation PowerPoint</vt:lpstr>
      <vt:lpstr>Présentation PowerPoint</vt:lpstr>
      <vt:lpstr>Présentation PowerPoint</vt:lpstr>
      <vt:lpstr>Exercises 3.4-1</vt:lpstr>
      <vt:lpstr>Présentation PowerPoint</vt:lpstr>
      <vt:lpstr>Présentation PowerPoint</vt:lpstr>
      <vt:lpstr>Présentation PowerPoint</vt:lpstr>
      <vt:lpstr>Exercises 3.6-1</vt:lpstr>
      <vt:lpstr>4. Data mining, basics</vt:lpstr>
      <vt:lpstr>4.1 Importing / exporting</vt:lpstr>
      <vt:lpstr>Data loading</vt:lpstr>
      <vt:lpstr>Présentation PowerPoint</vt:lpstr>
      <vt:lpstr>Data loading, read.table()</vt:lpstr>
      <vt:lpstr>Data saving, write.table()</vt:lpstr>
      <vt:lpstr>Course dataset</vt:lpstr>
      <vt:lpstr>Exercises 4.1-1</vt:lpstr>
      <vt:lpstr>4.2 Basic mining</vt:lpstr>
      <vt:lpstr>Présentation PowerPoint</vt:lpstr>
      <vt:lpstr>Présentation PowerPoint</vt:lpstr>
      <vt:lpstr>4.2.3 Basic statistics</vt:lpstr>
      <vt:lpstr>4.2.3 Basic statistics, quantiles</vt:lpstr>
      <vt:lpstr>4.2.4 Contingency tables</vt:lpstr>
      <vt:lpstr>Exercises 4.2-1</vt:lpstr>
      <vt:lpstr>5. Graphics</vt:lpstr>
      <vt:lpstr>5.1 Basic graphics</vt:lpstr>
      <vt:lpstr>plot(…)</vt:lpstr>
      <vt:lpstr>hist()</vt:lpstr>
      <vt:lpstr>barplot()</vt:lpstr>
      <vt:lpstr>boxplot()</vt:lpstr>
      <vt:lpstr>matplot()</vt:lpstr>
      <vt:lpstr>pairs()</vt:lpstr>
      <vt:lpstr>Saving graphics</vt:lpstr>
      <vt:lpstr>Exercises 5.1-1</vt:lpstr>
      <vt:lpstr>5.2 Customizing graphics</vt:lpstr>
      <vt:lpstr>Features type</vt:lpstr>
      <vt:lpstr>Points, lines and colours</vt:lpstr>
      <vt:lpstr>More features</vt:lpstr>
      <vt:lpstr>More features</vt:lpstr>
      <vt:lpstr>Exercises 5.2-1</vt:lpstr>
      <vt:lpstr>5.3 Global graphics settings</vt:lpstr>
      <vt:lpstr>par(), global parameters</vt:lpstr>
      <vt:lpstr>par(), split graph window</vt:lpstr>
      <vt:lpstr>par(), margins</vt:lpstr>
      <vt:lpstr>Exercises 5.3-1</vt:lpstr>
      <vt:lpstr>More on graphics</vt:lpstr>
      <vt:lpstr>6. Repetitive &amp; conditional tasks</vt:lpstr>
      <vt:lpstr>6.1 Applying the same function - over one dimension of a matrix/dataframe/array, apply() - by factor levels on a vector, matrix, dataframe, tapply &amp; by()   (over elements of a list, sapply() and lapply(), see extras section)   </vt:lpstr>
      <vt:lpstr>Applying functions across dimensions</vt:lpstr>
      <vt:lpstr>Apply functions by factor(s) </vt:lpstr>
      <vt:lpstr>Applying functions by factor(s) </vt:lpstr>
      <vt:lpstr>Including ‘applied functions’ arguments</vt:lpstr>
      <vt:lpstr>Exercises 6.1-1</vt:lpstr>
      <vt:lpstr>6.2 loops - for() loop, performs instruction for given number time - nesting loops - if(), for conditional tasks, not a loop but part of nested loops  (while() loop, perform instructions while condition is satisfied, see extras section)   </vt:lpstr>
      <vt:lpstr>for() loops, structure</vt:lpstr>
      <vt:lpstr>for() loops, when ?</vt:lpstr>
      <vt:lpstr>Exercises 6.2-1</vt:lpstr>
      <vt:lpstr>Exercises 6.2-2</vt:lpstr>
      <vt:lpstr>Add conditional tasks with if() </vt:lpstr>
      <vt:lpstr>Add conditional tasks with if() </vt:lpstr>
      <vt:lpstr>Exercises 6.2-3</vt:lpstr>
      <vt:lpstr>Nesting loops</vt:lpstr>
      <vt:lpstr>if() specific options </vt:lpstr>
      <vt:lpstr>7. More advanced analyses &amp; programming</vt:lpstr>
      <vt:lpstr>7.1 Creating functions    </vt:lpstr>
      <vt:lpstr>Functions</vt:lpstr>
      <vt:lpstr>Sum of 2 integers, function example</vt:lpstr>
      <vt:lpstr>Sum of 2 integers function, stop(…)</vt:lpstr>
      <vt:lpstr>Sum of 2 integers, warning()</vt:lpstr>
      <vt:lpstr>Exercises 7.1-1</vt:lpstr>
      <vt:lpstr>Adding default arguments’ values</vt:lpstr>
      <vt:lpstr>Further tools for functions</vt:lpstr>
      <vt:lpstr>R functions, get details</vt:lpstr>
      <vt:lpstr>7.2 Quick overview stats</vt:lpstr>
      <vt:lpstr>Non parametric smoothing</vt:lpstr>
      <vt:lpstr>lowess() examples</vt:lpstr>
      <vt:lpstr>Correlations / linear models</vt:lpstr>
      <vt:lpstr>cor.test() and lm() example</vt:lpstr>
      <vt:lpstr>Generalized Additive Models</vt:lpstr>
      <vt:lpstr>Generalized Additive Models</vt:lpstr>
      <vt:lpstr>General-purpose optimization in R</vt:lpstr>
      <vt:lpstr>7. EXTRAS  YOU MAY NEED / USE SOON ... </vt:lpstr>
      <vt:lpstr>Dates</vt:lpstr>
      <vt:lpstr>Other data structures</vt:lpstr>
      <vt:lpstr>Présentation PowerPoint</vt:lpstr>
      <vt:lpstr>Applying functions on  elements of list</vt:lpstr>
      <vt:lpstr>while() loop</vt:lpstr>
      <vt:lpstr>Data loading and saving, excel files</vt:lpstr>
      <vt:lpstr>ggplot2 package</vt:lpstr>
      <vt:lpstr>ggplot2 package, examples</vt:lpstr>
      <vt:lpstr>ggplot2 package, examples</vt:lpstr>
      <vt:lpstr>ggplot2 package, examples</vt:lpstr>
      <vt:lpstr>Maps with R</vt:lpstr>
      <vt:lpstr>8. TO KEEP GOING</vt:lpstr>
      <vt:lpstr>Reports, R markdown package</vt:lpstr>
      <vt:lpstr>Applications, shinyapps</vt:lpstr>
      <vt:lpstr>R packages</vt:lpstr>
      <vt:lpstr>R packages, fisheries</vt:lpstr>
      <vt:lpstr>Write your own models</vt:lpstr>
      <vt:lpstr>Présentation PowerPoint</vt:lpstr>
      <vt:lpstr>More exercises</vt:lpstr>
      <vt:lpstr>Présentation PowerPoint</vt:lpstr>
      <vt:lpstr>Why you should keep Excel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 for beginners training course  Guillaume Bal &amp; Yves Reecht   8th &amp; 9th of March 2016  </dc:title>
  <dc:creator>Guilluame Bal (ext)</dc:creator>
  <cp:lastModifiedBy>Guillaume BAL</cp:lastModifiedBy>
  <cp:revision>657</cp:revision>
  <dcterms:created xsi:type="dcterms:W3CDTF">2016-03-08T09:10:36Z</dcterms:created>
  <dcterms:modified xsi:type="dcterms:W3CDTF">2021-11-09T16:19:55Z</dcterms:modified>
</cp:coreProperties>
</file>